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2" r:id="rId2"/>
    <p:sldId id="257" r:id="rId3"/>
    <p:sldId id="276" r:id="rId4"/>
    <p:sldId id="335" r:id="rId5"/>
    <p:sldId id="277" r:id="rId6"/>
    <p:sldId id="280" r:id="rId7"/>
    <p:sldId id="281" r:id="rId8"/>
    <p:sldId id="282" r:id="rId9"/>
    <p:sldId id="283" r:id="rId10"/>
    <p:sldId id="284" r:id="rId11"/>
    <p:sldId id="278" r:id="rId12"/>
    <p:sldId id="285" r:id="rId13"/>
    <p:sldId id="326" r:id="rId14"/>
    <p:sldId id="286" r:id="rId15"/>
    <p:sldId id="287" r:id="rId16"/>
    <p:sldId id="327" r:id="rId17"/>
    <p:sldId id="317" r:id="rId18"/>
    <p:sldId id="328" r:id="rId19"/>
    <p:sldId id="319" r:id="rId20"/>
    <p:sldId id="302" r:id="rId21"/>
    <p:sldId id="332" r:id="rId22"/>
    <p:sldId id="303" r:id="rId23"/>
    <p:sldId id="330" r:id="rId24"/>
    <p:sldId id="300" r:id="rId25"/>
    <p:sldId id="301" r:id="rId26"/>
    <p:sldId id="322" r:id="rId27"/>
    <p:sldId id="334" r:id="rId28"/>
    <p:sldId id="323" r:id="rId29"/>
    <p:sldId id="325" r:id="rId30"/>
    <p:sldId id="288" r:id="rId31"/>
    <p:sldId id="294" r:id="rId32"/>
    <p:sldId id="290" r:id="rId33"/>
    <p:sldId id="304" r:id="rId34"/>
    <p:sldId id="339" r:id="rId35"/>
    <p:sldId id="338" r:id="rId36"/>
    <p:sldId id="265" r:id="rId37"/>
    <p:sldId id="337" r:id="rId38"/>
    <p:sldId id="275" r:id="rId39"/>
    <p:sldId id="260" r:id="rId4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66FF33"/>
    <a:srgbClr val="C500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2" autoAdjust="0"/>
    <p:restoredTop sz="93103" autoAdjust="0"/>
  </p:normalViewPr>
  <p:slideViewPr>
    <p:cSldViewPr>
      <p:cViewPr>
        <p:scale>
          <a:sx n="75" d="100"/>
          <a:sy n="75" d="100"/>
        </p:scale>
        <p:origin x="-942" y="-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2"/>
    </p:cViewPr>
  </p:sorterViewPr>
  <p:notesViewPr>
    <p:cSldViewPr>
      <p:cViewPr varScale="1">
        <p:scale>
          <a:sx n="58" d="100"/>
          <a:sy n="58" d="100"/>
        </p:scale>
        <p:origin x="-258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303BF-D21A-45DA-B48A-F73A92854417}" type="datetimeFigureOut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CCA4F-5B00-4D3D-9DED-6138E8151C4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013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78CDED-E952-41F2-A53B-C1815A6F8B29}" type="datetimeFigureOut">
              <a:rPr lang="ko-KR" altLang="en-US" smtClean="0"/>
              <a:pPr/>
              <a:t>2016-09-09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9DC9D-D76F-44EA-B37B-FE12316AA4E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0368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sk\Desktop\12.jpg"/>
          <p:cNvPicPr>
            <a:picLocks noChangeAspect="1" noChangeArrowheads="1"/>
          </p:cNvPicPr>
          <p:nvPr userDrawn="1"/>
        </p:nvPicPr>
        <p:blipFill>
          <a:blip r:embed="rId2" cstate="print"/>
          <a:srcRect t="1937"/>
          <a:stretch>
            <a:fillRect/>
          </a:stretch>
        </p:blipFill>
        <p:spPr bwMode="auto">
          <a:xfrm rot="10800000">
            <a:off x="4823521" y="94186"/>
            <a:ext cx="4320479" cy="2830758"/>
          </a:xfrm>
          <a:prstGeom prst="rect">
            <a:avLst/>
          </a:prstGeom>
          <a:noFill/>
        </p:spPr>
      </p:pic>
      <p:pic>
        <p:nvPicPr>
          <p:cNvPr id="5" name="Picture 2" descr="C:\Users\msk\Desktop\12.jpg"/>
          <p:cNvPicPr>
            <a:picLocks noChangeAspect="1" noChangeArrowheads="1"/>
          </p:cNvPicPr>
          <p:nvPr userDrawn="1"/>
        </p:nvPicPr>
        <p:blipFill>
          <a:blip r:embed="rId2" cstate="print"/>
          <a:srcRect t="1937"/>
          <a:stretch>
            <a:fillRect/>
          </a:stretch>
        </p:blipFill>
        <p:spPr bwMode="auto">
          <a:xfrm>
            <a:off x="0" y="3933056"/>
            <a:ext cx="4320479" cy="2830758"/>
          </a:xfrm>
          <a:prstGeom prst="rect">
            <a:avLst/>
          </a:prstGeom>
          <a:noFill/>
        </p:spPr>
      </p:pic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0" y="2923605"/>
            <a:ext cx="9144000" cy="720080"/>
          </a:xfrm>
          <a:prstGeom prst="rect">
            <a:avLst/>
          </a:prstGeom>
        </p:spPr>
        <p:txBody>
          <a:bodyPr anchor="ctr"/>
          <a:lstStyle>
            <a:lvl1pPr algn="ctr">
              <a:defRPr sz="3200" spc="-100" baseline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en-US" altLang="ko-KR" dirty="0" smtClean="0"/>
              <a:t>PRESENTATION TITLE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643685"/>
            <a:ext cx="9144000" cy="43338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1600" spc="-100" baseline="0">
                <a:solidFill>
                  <a:schemeClr val="tx1">
                    <a:lumMod val="50000"/>
                    <a:lumOff val="50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pPr lvl="0"/>
            <a:r>
              <a:rPr lang="en-US" altLang="ko-KR" dirty="0" smtClean="0"/>
              <a:t>PRESENTATION SUB-TITLE</a:t>
            </a:r>
            <a:endParaRPr lang="ko-KR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0" y="-1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2" descr="C:\Users\msk\Desktop\12.jpg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 l="38770" t="1937" b="35883"/>
          <a:stretch>
            <a:fillRect/>
          </a:stretch>
        </p:blipFill>
        <p:spPr bwMode="auto">
          <a:xfrm>
            <a:off x="0" y="4659412"/>
            <a:ext cx="3240361" cy="2198588"/>
          </a:xfrm>
          <a:prstGeom prst="rect">
            <a:avLst/>
          </a:prstGeom>
          <a:noFill/>
        </p:spPr>
      </p:pic>
      <p:sp>
        <p:nvSpPr>
          <p:cNvPr id="10" name="직사각형 9"/>
          <p:cNvSpPr/>
          <p:nvPr userDrawn="1"/>
        </p:nvSpPr>
        <p:spPr>
          <a:xfrm>
            <a:off x="0" y="-1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3438517" y="1654940"/>
            <a:ext cx="2266967" cy="713104"/>
            <a:chOff x="3438517" y="1654940"/>
            <a:chExt cx="2266967" cy="713104"/>
          </a:xfrm>
        </p:grpSpPr>
        <p:sp>
          <p:nvSpPr>
            <p:cNvPr id="11" name="TextBox 10"/>
            <p:cNvSpPr txBox="1"/>
            <p:nvPr userDrawn="1"/>
          </p:nvSpPr>
          <p:spPr>
            <a:xfrm>
              <a:off x="3438517" y="1844824"/>
              <a:ext cx="22669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kern="1200" spc="-100" baseline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HY견고딕" pitchFamily="18" charset="-127"/>
                  <a:ea typeface="HY견고딕" pitchFamily="18" charset="-127"/>
                  <a:cs typeface="+mj-cs"/>
                </a:rPr>
                <a:t>CONTENTS</a:t>
              </a:r>
              <a:endParaRPr lang="ko-KR" altLang="en-US" sz="2800" kern="1200" spc="-100" baseline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endParaRP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3527312" y="1654940"/>
              <a:ext cx="22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•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 userDrawn="1"/>
          </p:nvSpPr>
          <p:spPr>
            <a:xfrm>
              <a:off x="3807470" y="1654940"/>
              <a:ext cx="22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•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4095502" y="1654940"/>
              <a:ext cx="22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•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TextBox 12"/>
            <p:cNvSpPr txBox="1"/>
            <p:nvPr userDrawn="1"/>
          </p:nvSpPr>
          <p:spPr>
            <a:xfrm>
              <a:off x="4332734" y="1654940"/>
              <a:ext cx="22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•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4586858" y="1654940"/>
              <a:ext cx="22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•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4834632" y="1654940"/>
              <a:ext cx="22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•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5090914" y="1654940"/>
              <a:ext cx="22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•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5332338" y="1654940"/>
              <a:ext cx="2282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•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3"/>
          <p:cNvSpPr>
            <a:spLocks noGrp="1"/>
          </p:cNvSpPr>
          <p:nvPr>
            <p:ph type="title" hasCustomPrompt="1"/>
          </p:nvPr>
        </p:nvSpPr>
        <p:spPr>
          <a:xfrm>
            <a:off x="1043608" y="2852936"/>
            <a:ext cx="7056784" cy="576064"/>
          </a:xfrm>
          <a:prstGeom prst="rect">
            <a:avLst/>
          </a:prstGeom>
        </p:spPr>
        <p:txBody>
          <a:bodyPr anchor="ctr"/>
          <a:lstStyle>
            <a:lvl1pPr algn="ctr"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5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-1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msk\Desktop\12.jpg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 l="82309" t="1937" b="54324"/>
          <a:stretch>
            <a:fillRect/>
          </a:stretch>
        </p:blipFill>
        <p:spPr bwMode="auto">
          <a:xfrm>
            <a:off x="0" y="2348880"/>
            <a:ext cx="936204" cy="154654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hasCustomPrompt="1"/>
          </p:nvPr>
        </p:nvSpPr>
        <p:spPr>
          <a:xfrm>
            <a:off x="1105272" y="452288"/>
            <a:ext cx="7715200" cy="504056"/>
          </a:xfrm>
          <a:prstGeom prst="rect">
            <a:avLst/>
          </a:prstGeom>
          <a:noFill/>
        </p:spPr>
        <p:txBody>
          <a:bodyPr anchor="ctr"/>
          <a:lstStyle>
            <a:lvl1pPr algn="l"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defRPr>
            </a:lvl1pPr>
          </a:lstStyle>
          <a:p>
            <a:r>
              <a:rPr lang="ko-KR" altLang="en-US" dirty="0" smtClean="0"/>
              <a:t>제목을 입력하세요</a:t>
            </a:r>
            <a:endParaRPr lang="ko-KR" altLang="en-US" dirty="0"/>
          </a:p>
        </p:txBody>
      </p:sp>
      <p:sp>
        <p:nvSpPr>
          <p:cNvPr id="6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-1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Picture 2" descr="C:\Users\msk\Desktop\12.jpg"/>
          <p:cNvPicPr>
            <a:picLocks noChangeAspect="1" noChangeArrowheads="1"/>
          </p:cNvPicPr>
          <p:nvPr userDrawn="1"/>
        </p:nvPicPr>
        <p:blipFill>
          <a:blip r:embed="rId2" cstate="print">
            <a:grayscl/>
          </a:blip>
          <a:srcRect l="82309" t="5567" b="54324"/>
          <a:stretch>
            <a:fillRect/>
          </a:stretch>
        </p:blipFill>
        <p:spPr bwMode="auto">
          <a:xfrm>
            <a:off x="0" y="80056"/>
            <a:ext cx="936204" cy="1418195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sk\Desktop\12.jpg"/>
          <p:cNvPicPr>
            <a:picLocks noChangeAspect="1" noChangeArrowheads="1"/>
          </p:cNvPicPr>
          <p:nvPr userDrawn="1"/>
        </p:nvPicPr>
        <p:blipFill>
          <a:blip r:embed="rId2" cstate="print"/>
          <a:srcRect t="1937"/>
          <a:stretch>
            <a:fillRect/>
          </a:stretch>
        </p:blipFill>
        <p:spPr bwMode="auto">
          <a:xfrm>
            <a:off x="1" y="3354076"/>
            <a:ext cx="5292080" cy="346734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 userDrawn="1"/>
        </p:nvSpPr>
        <p:spPr>
          <a:xfrm>
            <a:off x="2863039" y="2988241"/>
            <a:ext cx="3417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THANK</a:t>
            </a:r>
            <a:r>
              <a:rPr lang="en-US" altLang="ko-KR" sz="3200" b="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</a:rPr>
              <a:t> YOU!!!</a:t>
            </a:r>
            <a:endParaRPr lang="ko-KR" altLang="en-US" sz="3200" b="0" dirty="0">
              <a:solidFill>
                <a:schemeClr val="tx1">
                  <a:lumMod val="65000"/>
                  <a:lumOff val="3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lvl1pPr algn="r">
              <a:defRPr sz="1200"/>
            </a:lvl1pPr>
          </a:lstStyle>
          <a:p>
            <a:fld id="{4AB99C62-5B36-4737-8343-F84559F0D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직사각형 4"/>
          <p:cNvSpPr/>
          <p:nvPr userDrawn="1"/>
        </p:nvSpPr>
        <p:spPr>
          <a:xfrm>
            <a:off x="0" y="-1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0" y="6786000"/>
            <a:ext cx="9144000" cy="72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0" y="2636912"/>
            <a:ext cx="9144000" cy="1006773"/>
          </a:xfrm>
        </p:spPr>
        <p:txBody>
          <a:bodyPr/>
          <a:lstStyle/>
          <a:p>
            <a:r>
              <a:rPr lang="ko-KR" altLang="en-US" dirty="0" smtClean="0"/>
              <a:t>영화 </a:t>
            </a:r>
            <a:r>
              <a:rPr lang="ko-KR" altLang="en-US" dirty="0"/>
              <a:t>예매 프로그램 </a:t>
            </a:r>
            <a:r>
              <a:rPr lang="en-US" altLang="ko-KR" dirty="0"/>
              <a:t>PROJECT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800" dirty="0"/>
              <a:t>- JAVA SWING </a:t>
            </a:r>
            <a:r>
              <a:rPr lang="en-US" altLang="ko-KR" sz="1800" dirty="0" smtClean="0"/>
              <a:t>-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0" y="3643685"/>
            <a:ext cx="9144000" cy="505395"/>
          </a:xfrm>
        </p:spPr>
        <p:txBody>
          <a:bodyPr/>
          <a:lstStyle/>
          <a:p>
            <a:pPr marL="0" indent="0"/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S/W </a:t>
            </a:r>
            <a:r>
              <a:rPr lang="ko-KR" altLang="en-US" dirty="0" smtClean="0"/>
              <a:t>개발자 양성과정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72200" y="4941168"/>
            <a:ext cx="2376264" cy="129614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2016.09.09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•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이현호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이경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민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• 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김승현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이선용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28712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2.3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프로그램 동작 흐름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6" y="1412776"/>
            <a:ext cx="8892480" cy="49116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386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2780928"/>
            <a:ext cx="9144000" cy="1008112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>
                    <a:lumMod val="50000"/>
                  </a:schemeClr>
                </a:solidFill>
              </a:rPr>
              <a:t>3. </a:t>
            </a:r>
            <a:r>
              <a:rPr lang="ko-KR" altLang="en-US" sz="5400" dirty="0">
                <a:solidFill>
                  <a:schemeClr val="bg1">
                    <a:lumMod val="50000"/>
                  </a:schemeClr>
                </a:solidFill>
              </a:rPr>
              <a:t>기능</a:t>
            </a:r>
            <a:endParaRPr lang="ko-KR" alt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41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27815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3.1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클래스 다이어그램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C:\java_workspace\MovieProject\src\UML\Uml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42" y="647380"/>
            <a:ext cx="8176822" cy="565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87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057" y="2770786"/>
            <a:ext cx="9144000" cy="1008112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>
                    <a:lumMod val="50000"/>
                  </a:schemeClr>
                </a:solidFill>
              </a:rPr>
              <a:t>3.2.1 </a:t>
            </a:r>
            <a:r>
              <a:rPr lang="ko-KR" altLang="en-US" sz="5400" dirty="0" smtClean="0">
                <a:solidFill>
                  <a:schemeClr val="bg1">
                    <a:lumMod val="50000"/>
                  </a:schemeClr>
                </a:solidFill>
              </a:rPr>
              <a:t>사용자</a:t>
            </a:r>
            <a:endParaRPr lang="ko-KR" alt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407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123285"/>
            <a:ext cx="2880000" cy="492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115616" y="76470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MainPanel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1115616" y="1112939"/>
            <a:ext cx="2880000" cy="4928001"/>
            <a:chOff x="1115616" y="1225556"/>
            <a:chExt cx="2880000" cy="4320000"/>
          </a:xfrm>
        </p:grpSpPr>
        <p:sp>
          <p:nvSpPr>
            <p:cNvPr id="13" name="직사각형 12"/>
            <p:cNvSpPr/>
            <p:nvPr/>
          </p:nvSpPr>
          <p:spPr>
            <a:xfrm>
              <a:off x="1259632" y="4797152"/>
              <a:ext cx="260794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포스터 </a:t>
              </a:r>
              <a:r>
                <a:rPr lang="ko-KR" altLang="en-US" sz="1000" b="1" dirty="0" err="1" smtClean="0">
                  <a:solidFill>
                    <a:schemeClr val="tx1"/>
                  </a:solidFill>
                </a:rPr>
                <a:t>네비게이션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115616" y="1225556"/>
              <a:ext cx="2880000" cy="4320000"/>
              <a:chOff x="1115616" y="1225556"/>
              <a:chExt cx="2880000" cy="4320000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1115616" y="1225556"/>
                <a:ext cx="288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1761947" y="1340768"/>
                <a:ext cx="1587338" cy="33843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500" b="1" dirty="0" smtClean="0">
                    <a:solidFill>
                      <a:schemeClr val="tx1"/>
                    </a:solidFill>
                  </a:rPr>
                  <a:t>영화이미지</a:t>
                </a:r>
                <a:endParaRPr lang="ko-KR" altLang="en-US" sz="15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1259632" y="1340768"/>
                <a:ext cx="360040" cy="33843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dirty="0" smtClean="0">
                    <a:solidFill>
                      <a:schemeClr val="tx1"/>
                    </a:solidFill>
                  </a:rPr>
                  <a:t>이전</a:t>
                </a:r>
                <a:endParaRPr lang="en-US" altLang="ko-KR" sz="10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000" dirty="0" smtClean="0">
                    <a:solidFill>
                      <a:schemeClr val="tx1"/>
                    </a:solidFill>
                  </a:rPr>
                  <a:t>BT</a:t>
                </a:r>
                <a:endParaRPr lang="ko-KR" altLang="en-U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3507532" y="1340768"/>
                <a:ext cx="360040" cy="338437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다음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BT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259632" y="5085184"/>
                <a:ext cx="2607940" cy="3600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영화</a:t>
                </a:r>
                <a:r>
                  <a:rPr lang="en-US" altLang="ko-KR" sz="1000" b="1" dirty="0" smtClean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 </a:t>
                </a:r>
                <a:r>
                  <a:rPr lang="ko-KR" altLang="en-US" sz="1000" b="1" dirty="0" smtClean="0">
                    <a:solidFill>
                      <a:schemeClr val="bg1">
                        <a:lumMod val="50000"/>
                      </a:schemeClr>
                    </a:solidFill>
                    <a:latin typeface="+mn-ea"/>
                  </a:rPr>
                  <a:t>정보</a:t>
                </a:r>
                <a:endParaRPr lang="ko-KR" altLang="en-US" sz="1000" b="1" dirty="0">
                  <a:solidFill>
                    <a:schemeClr val="bg1">
                      <a:lumMod val="50000"/>
                    </a:schemeClr>
                  </a:solidFill>
                  <a:latin typeface="+mn-ea"/>
                </a:endParaRPr>
              </a:p>
            </p:txBody>
          </p:sp>
        </p:grpSp>
      </p:grpSp>
      <p:sp>
        <p:nvSpPr>
          <p:cNvPr id="16" name="직사각형 15"/>
          <p:cNvSpPr/>
          <p:nvPr/>
        </p:nvSpPr>
        <p:spPr>
          <a:xfrm>
            <a:off x="3275856" y="5157192"/>
            <a:ext cx="504056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예매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961444" y="1988840"/>
            <a:ext cx="2736304" cy="3276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6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7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6833652" y="1556792"/>
            <a:ext cx="614806" cy="2757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48" name="직선 화살표 연결선 2047"/>
          <p:cNvCxnSpPr>
            <a:stCxn id="149" idx="0"/>
          </p:cNvCxnSpPr>
          <p:nvPr/>
        </p:nvCxnSpPr>
        <p:spPr>
          <a:xfrm flipV="1">
            <a:off x="7141055" y="949370"/>
            <a:ext cx="0" cy="60742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직사각형 152"/>
          <p:cNvSpPr/>
          <p:nvPr/>
        </p:nvSpPr>
        <p:spPr>
          <a:xfrm>
            <a:off x="6646303" y="548681"/>
            <a:ext cx="989504" cy="400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52" name="TextBox 2051"/>
          <p:cNvSpPr txBox="1"/>
          <p:nvPr/>
        </p:nvSpPr>
        <p:spPr>
          <a:xfrm>
            <a:off x="6636816" y="564649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 smtClean="0"/>
              <a:t>회원가입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화면으로 이동</a:t>
            </a:r>
            <a:endParaRPr lang="ko-KR" altLang="en-US" sz="1000" dirty="0"/>
          </a:p>
        </p:txBody>
      </p:sp>
      <p:cxnSp>
        <p:nvCxnSpPr>
          <p:cNvPr id="2054" name="꺾인 연결선 2053"/>
          <p:cNvCxnSpPr>
            <a:stCxn id="2050" idx="3"/>
            <a:endCxn id="2058" idx="0"/>
          </p:cNvCxnSpPr>
          <p:nvPr/>
        </p:nvCxnSpPr>
        <p:spPr>
          <a:xfrm>
            <a:off x="7769596" y="3587286"/>
            <a:ext cx="704647" cy="777818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직사각형 2057"/>
          <p:cNvSpPr/>
          <p:nvPr/>
        </p:nvSpPr>
        <p:spPr>
          <a:xfrm>
            <a:off x="7897800" y="4365104"/>
            <a:ext cx="1152886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영화정보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화면으로 이동</a:t>
            </a:r>
          </a:p>
        </p:txBody>
      </p:sp>
    </p:spTree>
    <p:extLst>
      <p:ext uri="{BB962C8B-B14F-4D97-AF65-F5344CB8AC3E}">
        <p14:creationId xmlns:p14="http://schemas.microsoft.com/office/powerpoint/2010/main" val="33948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31" y="1052736"/>
            <a:ext cx="5267325" cy="40290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827584" y="1052736"/>
            <a:ext cx="2520280" cy="402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getMovieInfo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서버로 영화정보요청 및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응답받는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tx1"/>
              </a:solidFill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createMoviePanel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현재 선택된 영화 이미지 그리는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tx1"/>
              </a:solidFill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createNavi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영화 이미지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네비게이션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생성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bg1">
                    <a:lumMod val="65000"/>
                  </a:schemeClr>
                </a:solidFill>
              </a:rPr>
              <a:t>CreateMovieInfo</a:t>
            </a:r>
            <a:r>
              <a:rPr lang="en-US" altLang="ko-KR" sz="1000" b="1" dirty="0" smtClean="0">
                <a:solidFill>
                  <a:schemeClr val="bg1">
                    <a:lumMod val="65000"/>
                  </a:schemeClr>
                </a:solidFill>
              </a:rPr>
              <a:t>():</a:t>
            </a:r>
          </a:p>
          <a:p>
            <a:r>
              <a:rPr lang="ko-KR" altLang="en-US" sz="1000" b="1" dirty="0" smtClean="0">
                <a:solidFill>
                  <a:schemeClr val="bg1">
                    <a:lumMod val="65000"/>
                  </a:schemeClr>
                </a:solidFill>
              </a:rPr>
              <a:t>영화정보를 생성하는 </a:t>
            </a:r>
            <a:r>
              <a:rPr lang="ko-KR" altLang="en-US" sz="1000" b="1" dirty="0" err="1" smtClean="0">
                <a:solidFill>
                  <a:schemeClr val="bg1">
                    <a:lumMod val="65000"/>
                  </a:schemeClr>
                </a:solidFill>
              </a:rPr>
              <a:t>메서드</a:t>
            </a:r>
            <a:endParaRPr lang="en-US" altLang="ko-KR" sz="10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99592" y="2682228"/>
            <a:ext cx="2376264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69196" y="3133723"/>
            <a:ext cx="394692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27584" y="5202508"/>
            <a:ext cx="7859613" cy="1296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영화의 이미지는 현재 선택한 번</a:t>
            </a:r>
            <a:r>
              <a:rPr lang="ko-KR" altLang="en-US" sz="1000" dirty="0">
                <a:solidFill>
                  <a:schemeClr val="tx1"/>
                </a:solidFill>
              </a:rPr>
              <a:t>째</a:t>
            </a:r>
            <a:r>
              <a:rPr lang="en-US" altLang="ko-KR" sz="1000" dirty="0" smtClean="0">
                <a:solidFill>
                  <a:schemeClr val="tx1"/>
                </a:solidFill>
              </a:rPr>
              <a:t>(Count </a:t>
            </a:r>
            <a:r>
              <a:rPr lang="en-US" altLang="ko-KR" sz="1000" dirty="0">
                <a:solidFill>
                  <a:schemeClr val="tx1"/>
                </a:solidFill>
              </a:rPr>
              <a:t>property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의 이미지가 그려져야 하므로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ImageIcon</a:t>
            </a:r>
            <a:r>
              <a:rPr lang="ko-KR" altLang="en-US" sz="1000" dirty="0" smtClean="0">
                <a:solidFill>
                  <a:schemeClr val="tx1"/>
                </a:solidFill>
              </a:rPr>
              <a:t>의 생성자중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ImageIcon</a:t>
            </a:r>
            <a:r>
              <a:rPr lang="en-US" altLang="ko-KR" sz="1000" dirty="0" smtClean="0">
                <a:solidFill>
                  <a:schemeClr val="tx1"/>
                </a:solidFill>
              </a:rPr>
              <a:t>(String filename</a:t>
            </a:r>
            <a:r>
              <a:rPr lang="en-US" altLang="ko-KR" sz="1000" dirty="0">
                <a:solidFill>
                  <a:schemeClr val="tx1"/>
                </a:solidFill>
              </a:rPr>
              <a:t>) 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네비게이션은</a:t>
            </a:r>
            <a:r>
              <a:rPr lang="ko-KR" altLang="en-US" sz="1000" dirty="0" smtClean="0">
                <a:solidFill>
                  <a:schemeClr val="tx1"/>
                </a:solidFill>
              </a:rPr>
              <a:t> 등록된 영화 </a:t>
            </a:r>
            <a:r>
              <a:rPr lang="en-US" altLang="ko-KR" sz="1000" dirty="0" smtClean="0">
                <a:solidFill>
                  <a:schemeClr val="tx1"/>
                </a:solidFill>
              </a:rPr>
              <a:t>List</a:t>
            </a:r>
            <a:r>
              <a:rPr lang="ko-KR" altLang="en-US" sz="1000" dirty="0" smtClean="0">
                <a:solidFill>
                  <a:schemeClr val="tx1"/>
                </a:solidFill>
              </a:rPr>
              <a:t>의 </a:t>
            </a:r>
            <a:r>
              <a:rPr lang="ko-KR" altLang="en-US" sz="1000" dirty="0">
                <a:solidFill>
                  <a:schemeClr val="tx1"/>
                </a:solidFill>
              </a:rPr>
              <a:t>개</a:t>
            </a:r>
            <a:r>
              <a:rPr lang="ko-KR" altLang="en-US" sz="1000" dirty="0" smtClean="0">
                <a:solidFill>
                  <a:schemeClr val="tx1"/>
                </a:solidFill>
              </a:rPr>
              <a:t>수만큼 생성 되어야 하므로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MovieDBTable</a:t>
            </a:r>
            <a:r>
              <a:rPr lang="ko-KR" altLang="en-US" sz="1000" dirty="0" smtClean="0">
                <a:solidFill>
                  <a:schemeClr val="tx1"/>
                </a:solidFill>
              </a:rPr>
              <a:t>의 정보를 불러와 그 개수만큼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반복문을</a:t>
            </a:r>
            <a:r>
              <a:rPr lang="ko-KR" altLang="en-US" sz="1000" dirty="0" smtClean="0">
                <a:solidFill>
                  <a:schemeClr val="tx1"/>
                </a:solidFill>
              </a:rPr>
              <a:t> 통하여 생성한다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133951"/>
            <a:ext cx="2880000" cy="492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19856" y="4277620"/>
            <a:ext cx="1116253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</a:rPr>
              <a:t>주소변경 화면으로 이동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979036" y="3689890"/>
            <a:ext cx="4365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34036"/>
            <a:ext cx="2880000" cy="492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15616" y="76470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Profile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8" name="꺾인 연결선 17"/>
          <p:cNvCxnSpPr>
            <a:stCxn id="8" idx="2"/>
            <a:endCxn id="7" idx="1"/>
          </p:cNvCxnSpPr>
          <p:nvPr/>
        </p:nvCxnSpPr>
        <p:spPr>
          <a:xfrm rot="16200000" flipH="1">
            <a:off x="7158699" y="4016517"/>
            <a:ext cx="499753" cy="42256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96" y="2881406"/>
            <a:ext cx="4191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096" y="2876402"/>
            <a:ext cx="4191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773" y="2881406"/>
            <a:ext cx="4191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504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18453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설계 개념 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052736"/>
            <a:ext cx="2520280" cy="402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OpenFile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사진을 등록할 수 있는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tx1"/>
              </a:solidFill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idCertify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 저장된 아이디를 비교하여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중복확인하는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err="1" smtClean="0">
                <a:solidFill>
                  <a:schemeClr val="tx1"/>
                </a:solidFill>
              </a:rPr>
              <a:t>enrollCheck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회원정보를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메인서버로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보내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 등록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err="1" smtClean="0">
                <a:solidFill>
                  <a:schemeClr val="tx1"/>
                </a:solidFill>
              </a:rPr>
              <a:t>cardCheck</a:t>
            </a:r>
            <a:r>
              <a:rPr lang="en-US" altLang="ko-KR" sz="1000" b="1" dirty="0">
                <a:solidFill>
                  <a:schemeClr val="tx1"/>
                </a:solidFill>
              </a:rPr>
              <a:t>()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: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카드정보를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와 비교하여 가져옴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endParaRPr lang="en-US" altLang="ko-KR" sz="10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99592" y="2492896"/>
            <a:ext cx="2376264" cy="6408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132" y="1052735"/>
            <a:ext cx="5339332" cy="4029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>
            <a:off x="3275509" y="2822832"/>
            <a:ext cx="394692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27584" y="5202508"/>
            <a:ext cx="7859613" cy="1296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아이디 중복확인은 기존에 있는 아이디에서 비교한다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기존의 카드 정보와 비교하여 가져온다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56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352" y="1139219"/>
            <a:ext cx="2944142" cy="4914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569562" y="4327305"/>
            <a:ext cx="728186" cy="291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282057" y="4852540"/>
            <a:ext cx="1187624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 err="1" smtClean="0"/>
              <a:t>클릭시</a:t>
            </a:r>
            <a:r>
              <a:rPr lang="ko-KR" altLang="en-US" sz="1000" dirty="0" smtClean="0"/>
              <a:t> 카드변경 화면으로 이동</a:t>
            </a:r>
            <a:endParaRPr lang="ko-KR" altLang="en-US" sz="1000" dirty="0"/>
          </a:p>
        </p:txBody>
      </p:sp>
      <p:grpSp>
        <p:nvGrpSpPr>
          <p:cNvPr id="102" name="그룹 101"/>
          <p:cNvGrpSpPr/>
          <p:nvPr/>
        </p:nvGrpSpPr>
        <p:grpSpPr>
          <a:xfrm>
            <a:off x="1115616" y="1139219"/>
            <a:ext cx="2903862" cy="4894557"/>
            <a:chOff x="810756" y="1176023"/>
            <a:chExt cx="3056368" cy="4986342"/>
          </a:xfrm>
        </p:grpSpPr>
        <p:sp>
          <p:nvSpPr>
            <p:cNvPr id="103" name="직사각형 102"/>
            <p:cNvSpPr/>
            <p:nvPr/>
          </p:nvSpPr>
          <p:spPr>
            <a:xfrm>
              <a:off x="810756" y="1176023"/>
              <a:ext cx="3056368" cy="498634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직사각형 103"/>
            <p:cNvSpPr/>
            <p:nvPr/>
          </p:nvSpPr>
          <p:spPr>
            <a:xfrm>
              <a:off x="1036134" y="1256648"/>
              <a:ext cx="2518806" cy="5425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660051" y="1348950"/>
              <a:ext cx="1217381" cy="319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프로필사진</a:t>
              </a:r>
              <a:endParaRPr lang="ko-KR" altLang="en-US" sz="1200" dirty="0"/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1014935" y="1906233"/>
              <a:ext cx="1772069" cy="351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086944" y="1946729"/>
              <a:ext cx="1440160" cy="270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이 </a:t>
              </a:r>
              <a:r>
                <a:rPr lang="ko-KR" altLang="en-US" sz="1200" dirty="0" err="1" smtClean="0"/>
                <a:t>름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JextField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08" name="직사각형 107"/>
            <p:cNvSpPr/>
            <p:nvPr/>
          </p:nvSpPr>
          <p:spPr>
            <a:xfrm>
              <a:off x="2877432" y="1906234"/>
              <a:ext cx="677507" cy="3511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856145" y="1871684"/>
              <a:ext cx="720080" cy="420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수정</a:t>
              </a:r>
              <a:r>
                <a:rPr lang="en-US" altLang="ko-KR" sz="1100" dirty="0" smtClean="0"/>
                <a:t>(button)</a:t>
              </a:r>
              <a:endParaRPr lang="ko-KR" altLang="en-US" sz="1100" dirty="0"/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016187" y="2337861"/>
              <a:ext cx="2199998" cy="351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322691" y="2376976"/>
              <a:ext cx="1440160" cy="270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가입날짜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JLabel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998378" y="2796968"/>
              <a:ext cx="2217808" cy="351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1010051" y="2827485"/>
              <a:ext cx="2076473" cy="27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새로운비밀번호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JextField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14" name="직사각형 113"/>
            <p:cNvSpPr/>
            <p:nvPr/>
          </p:nvSpPr>
          <p:spPr>
            <a:xfrm>
              <a:off x="1003287" y="3244706"/>
              <a:ext cx="2212898" cy="351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186969" y="3297238"/>
              <a:ext cx="1772075" cy="27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비밀번호질</a:t>
              </a:r>
              <a:r>
                <a:rPr lang="ko-KR" altLang="en-US" sz="1200" dirty="0"/>
                <a:t>문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JLabel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013917" y="3686131"/>
              <a:ext cx="1842228" cy="351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998378" y="3726626"/>
              <a:ext cx="1586673" cy="27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비번질문답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JextField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2939607" y="3681100"/>
              <a:ext cx="665657" cy="3732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922668" y="3660870"/>
              <a:ext cx="720080" cy="4466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수정</a:t>
              </a:r>
              <a:r>
                <a:rPr lang="en-US" altLang="ko-KR" sz="1100" dirty="0" smtClean="0"/>
                <a:t>(button)</a:t>
              </a:r>
              <a:endParaRPr lang="ko-KR" altLang="en-US" sz="1100" dirty="0"/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1038630" y="4151262"/>
              <a:ext cx="2177556" cy="351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269472" y="4191757"/>
              <a:ext cx="1586673" cy="27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/>
                <a:t>카드번호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JLabel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22" name="직사각형 121"/>
            <p:cNvSpPr/>
            <p:nvPr/>
          </p:nvSpPr>
          <p:spPr>
            <a:xfrm>
              <a:off x="1036132" y="4612010"/>
              <a:ext cx="1841299" cy="3511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1036133" y="4652506"/>
              <a:ext cx="1750871" cy="270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err="1" smtClean="0"/>
                <a:t>비번질문답</a:t>
              </a:r>
              <a:r>
                <a:rPr lang="en-US" altLang="ko-KR" sz="1200" dirty="0" smtClean="0"/>
                <a:t>(</a:t>
              </a:r>
              <a:r>
                <a:rPr lang="en-US" altLang="ko-KR" sz="1200" dirty="0" err="1" smtClean="0"/>
                <a:t>JextField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sp>
          <p:nvSpPr>
            <p:cNvPr id="124" name="직사각형 123"/>
            <p:cNvSpPr/>
            <p:nvPr/>
          </p:nvSpPr>
          <p:spPr>
            <a:xfrm>
              <a:off x="2959043" y="4584969"/>
              <a:ext cx="676797" cy="3732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2959044" y="4564238"/>
              <a:ext cx="683704" cy="420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smtClean="0"/>
                <a:t>수정</a:t>
              </a:r>
              <a:r>
                <a:rPr lang="en-US" altLang="ko-KR" sz="1100" dirty="0" smtClean="0"/>
                <a:t>(button)</a:t>
              </a:r>
              <a:endParaRPr lang="ko-KR" altLang="en-US" sz="1100" dirty="0"/>
            </a:p>
          </p:txBody>
        </p:sp>
        <p:cxnSp>
          <p:nvCxnSpPr>
            <p:cNvPr id="126" name="직선 연결선 125"/>
            <p:cNvCxnSpPr/>
            <p:nvPr/>
          </p:nvCxnSpPr>
          <p:spPr>
            <a:xfrm>
              <a:off x="842788" y="5212687"/>
              <a:ext cx="3024336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직선 연결선 126"/>
            <p:cNvCxnSpPr/>
            <p:nvPr/>
          </p:nvCxnSpPr>
          <p:spPr>
            <a:xfrm>
              <a:off x="1817619" y="5212687"/>
              <a:ext cx="0" cy="91299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직선 연결선 127"/>
            <p:cNvCxnSpPr/>
            <p:nvPr/>
          </p:nvCxnSpPr>
          <p:spPr>
            <a:xfrm>
              <a:off x="2922668" y="5212687"/>
              <a:ext cx="0" cy="91299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직선 연결선 128"/>
            <p:cNvCxnSpPr/>
            <p:nvPr/>
          </p:nvCxnSpPr>
          <p:spPr>
            <a:xfrm>
              <a:off x="842788" y="5669184"/>
              <a:ext cx="3024336" cy="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129"/>
            <p:cNvSpPr txBox="1"/>
            <p:nvPr/>
          </p:nvSpPr>
          <p:spPr>
            <a:xfrm>
              <a:off x="887116" y="5283689"/>
              <a:ext cx="861599" cy="25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/>
                <a:t>홈</a:t>
              </a:r>
              <a:r>
                <a:rPr lang="en-US" altLang="ko-KR" sz="1100" dirty="0" smtClean="0"/>
                <a:t>(button)</a:t>
              </a:r>
              <a:endParaRPr lang="ko-KR" altLang="en-US" sz="1100" dirty="0"/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961634" y="5304751"/>
              <a:ext cx="861599" cy="25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(button)</a:t>
              </a:r>
              <a:endParaRPr lang="ko-KR" altLang="en-US" sz="1100" dirty="0"/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2972244" y="5283689"/>
              <a:ext cx="861599" cy="25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(button)</a:t>
              </a:r>
              <a:endParaRPr lang="ko-KR" altLang="en-US" sz="1100" dirty="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923398" y="5774529"/>
              <a:ext cx="861599" cy="25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(button)</a:t>
              </a:r>
              <a:endParaRPr lang="ko-KR" altLang="en-US" sz="1100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2990463" y="5774529"/>
              <a:ext cx="861599" cy="25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(button)</a:t>
              </a:r>
              <a:endParaRPr lang="ko-KR" altLang="en-US" sz="1100" dirty="0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937256" y="5774529"/>
              <a:ext cx="861599" cy="255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(button)</a:t>
              </a:r>
              <a:endParaRPr lang="ko-KR" altLang="en-US" sz="1100" dirty="0"/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1115616" y="76470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Profile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4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45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47" name="꺾인 연결선 146"/>
          <p:cNvCxnSpPr>
            <a:stCxn id="7" idx="2"/>
            <a:endCxn id="8" idx="1"/>
          </p:cNvCxnSpPr>
          <p:nvPr/>
        </p:nvCxnSpPr>
        <p:spPr>
          <a:xfrm rot="16200000" flipH="1">
            <a:off x="6891193" y="4661730"/>
            <a:ext cx="433327" cy="348402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34" y="3596259"/>
            <a:ext cx="3810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21" y="4097975"/>
            <a:ext cx="393382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750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18453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설계 개념 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052736"/>
            <a:ext cx="2520280" cy="402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getProfileInfo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개인정보를 불러오는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tx1"/>
              </a:solidFill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ChangePhoto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 저장된 사진을 새로운 사진으로 변경하는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err="1" smtClean="0">
                <a:solidFill>
                  <a:schemeClr val="tx1"/>
                </a:solidFill>
              </a:rPr>
              <a:t>ChangeName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 저장된 이름을 새로운 이름으로 변경하는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altLang="ko-KR" sz="1000" b="1" dirty="0" err="1">
                <a:solidFill>
                  <a:schemeClr val="tx1"/>
                </a:solidFill>
              </a:rPr>
              <a:t>C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hangePwd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비밀번호를 변경할 수 있는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endParaRPr lang="en-US" altLang="ko-KR" sz="1000" b="1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27584" y="3573016"/>
            <a:ext cx="2376264" cy="64082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203848" y="3834378"/>
            <a:ext cx="394692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27584" y="5202508"/>
            <a:ext cx="7859613" cy="1296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비밀번호 변경은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회원가입시</a:t>
            </a:r>
            <a:r>
              <a:rPr lang="ko-KR" altLang="en-US" sz="1000" dirty="0" smtClean="0">
                <a:solidFill>
                  <a:schemeClr val="tx1"/>
                </a:solidFill>
              </a:rPr>
              <a:t> 입력했던 질문과 비교해야 변경이 가능하다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solidFill>
                  <a:schemeClr val="tx1"/>
                </a:solidFill>
              </a:rPr>
              <a:t>프로파일 사진 변경은 마우스클릭 이벤트를 이용하여 변경이 가능하다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858" y="1052737"/>
            <a:ext cx="5311339" cy="40290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572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6580" y="2348880"/>
            <a:ext cx="3109596" cy="282311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주제 및 목표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프로젝트 기획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2.1 ERD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2.2 Oracle DB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구성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2.3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동작 흐름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기능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3.1 </a:t>
            </a:r>
            <a:r>
              <a:rPr lang="ko-KR" altLang="en-US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클레스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다이어그램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3.2 </a:t>
            </a:r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10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느낀점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en-US" altLang="ko-KR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시연</a:t>
            </a:r>
            <a:endParaRPr lang="en-US" altLang="ko-KR" sz="1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134036"/>
            <a:ext cx="2914898" cy="4927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115616" y="1134036"/>
            <a:ext cx="2903862" cy="4927916"/>
            <a:chOff x="1331640" y="1338858"/>
            <a:chExt cx="2729805" cy="4671851"/>
          </a:xfrm>
        </p:grpSpPr>
        <p:sp>
          <p:nvSpPr>
            <p:cNvPr id="8" name="직사각형 7"/>
            <p:cNvSpPr/>
            <p:nvPr/>
          </p:nvSpPr>
          <p:spPr>
            <a:xfrm>
              <a:off x="1331640" y="1338858"/>
              <a:ext cx="2729805" cy="4671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07839" y="1448222"/>
              <a:ext cx="2577405" cy="465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메뉴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07839" y="2050795"/>
              <a:ext cx="2577405" cy="11976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사진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영화정보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(or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</a:rPr>
                <a:t>영상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07838" y="3392439"/>
              <a:ext cx="2577405" cy="12961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영화제목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영화 줄거리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07837" y="4829697"/>
              <a:ext cx="2577405" cy="1083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댓글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관련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" name="슬라이드 번호 개체 틀 2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15616" y="76470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MovieInfo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4961444" y="1158775"/>
            <a:ext cx="2736304" cy="3657434"/>
            <a:chOff x="4961444" y="1158775"/>
            <a:chExt cx="2736304" cy="3657434"/>
          </a:xfrm>
        </p:grpSpPr>
        <p:sp>
          <p:nvSpPr>
            <p:cNvPr id="24" name="직사각형 23"/>
            <p:cNvSpPr/>
            <p:nvPr/>
          </p:nvSpPr>
          <p:spPr>
            <a:xfrm>
              <a:off x="4961444" y="1988840"/>
              <a:ext cx="2736304" cy="282736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92824" y="1158775"/>
              <a:ext cx="720080" cy="24622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00" b="1" dirty="0" smtClean="0">
                  <a:latin typeface="HY견고딕" pitchFamily="18" charset="-127"/>
                  <a:ea typeface="HY견고딕" pitchFamily="18" charset="-127"/>
                </a:rPr>
                <a:t>영화정보</a:t>
              </a:r>
              <a:endParaRPr lang="ko-KR" altLang="en-US" sz="1000" b="1" dirty="0">
                <a:latin typeface="HY견고딕" pitchFamily="18" charset="-127"/>
                <a:ea typeface="HY견고딕" pitchFamily="18" charset="-127"/>
              </a:endParaRPr>
            </a:p>
          </p:txBody>
        </p:sp>
        <p:cxnSp>
          <p:nvCxnSpPr>
            <p:cNvPr id="37" name="꺾인 연결선 36"/>
            <p:cNvCxnSpPr>
              <a:stCxn id="24" idx="0"/>
              <a:endCxn id="36" idx="3"/>
            </p:cNvCxnSpPr>
            <p:nvPr/>
          </p:nvCxnSpPr>
          <p:spPr>
            <a:xfrm rot="16200000" flipV="1">
              <a:off x="5817773" y="1477017"/>
              <a:ext cx="706954" cy="316692"/>
            </a:xfrm>
            <a:prstGeom prst="bentConnector2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그룹 60"/>
          <p:cNvGrpSpPr/>
          <p:nvPr/>
        </p:nvGrpSpPr>
        <p:grpSpPr>
          <a:xfrm>
            <a:off x="4889596" y="1134230"/>
            <a:ext cx="2914898" cy="4927916"/>
            <a:chOff x="4872147" y="1124705"/>
            <a:chExt cx="2914898" cy="4927916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2147" y="1124705"/>
              <a:ext cx="2914898" cy="4927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" name="직사각형 53"/>
            <p:cNvSpPr/>
            <p:nvPr/>
          </p:nvSpPr>
          <p:spPr>
            <a:xfrm>
              <a:off x="4986397" y="4674131"/>
              <a:ext cx="2621692" cy="110093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200" dirty="0" err="1"/>
            </a:p>
          </p:txBody>
        </p:sp>
        <p:cxnSp>
          <p:nvCxnSpPr>
            <p:cNvPr id="57" name="직선 화살표 연결선 56"/>
            <p:cNvCxnSpPr>
              <a:stCxn id="54" idx="0"/>
            </p:cNvCxnSpPr>
            <p:nvPr/>
          </p:nvCxnSpPr>
          <p:spPr>
            <a:xfrm flipV="1">
              <a:off x="6297243" y="4365104"/>
              <a:ext cx="0" cy="309027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6076670" y="4118883"/>
              <a:ext cx="506870" cy="26161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latin typeface="HY견고딕" pitchFamily="18" charset="-127"/>
                  <a:ea typeface="HY견고딕" pitchFamily="18" charset="-127"/>
                </a:rPr>
                <a:t>댓 글</a:t>
              </a:r>
              <a:endParaRPr lang="ko-KR" altLang="en-US" sz="1100" b="1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4889596" y="1134230"/>
            <a:ext cx="2914898" cy="4928001"/>
            <a:chOff x="1043608" y="697406"/>
            <a:chExt cx="2914898" cy="4928001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697406"/>
              <a:ext cx="2914898" cy="4928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2" name="직사각형 71"/>
            <p:cNvSpPr/>
            <p:nvPr/>
          </p:nvSpPr>
          <p:spPr>
            <a:xfrm>
              <a:off x="2978299" y="4274046"/>
              <a:ext cx="504056" cy="28803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35" y="4279801"/>
            <a:ext cx="26479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4" name="그룹 63"/>
          <p:cNvGrpSpPr/>
          <p:nvPr/>
        </p:nvGrpSpPr>
        <p:grpSpPr>
          <a:xfrm>
            <a:off x="4882461" y="1123111"/>
            <a:ext cx="2910098" cy="4928001"/>
            <a:chOff x="3660257" y="1133951"/>
            <a:chExt cx="2910098" cy="4928001"/>
          </a:xfrm>
        </p:grpSpPr>
        <p:grpSp>
          <p:nvGrpSpPr>
            <p:cNvPr id="74" name="그룹 73"/>
            <p:cNvGrpSpPr/>
            <p:nvPr/>
          </p:nvGrpSpPr>
          <p:grpSpPr>
            <a:xfrm>
              <a:off x="3660257" y="1133951"/>
              <a:ext cx="2910098" cy="4928001"/>
              <a:chOff x="2627784" y="1196752"/>
              <a:chExt cx="2910098" cy="4928001"/>
            </a:xfrm>
          </p:grpSpPr>
          <p:pic>
            <p:nvPicPr>
              <p:cNvPr id="75" name="Picture 4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7784" y="1196752"/>
                <a:ext cx="2910098" cy="49280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6" name="직사각형 75"/>
              <p:cNvSpPr/>
              <p:nvPr/>
            </p:nvSpPr>
            <p:spPr>
              <a:xfrm>
                <a:off x="2718073" y="4941168"/>
                <a:ext cx="2664296" cy="9361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3" name="직사각형 62"/>
            <p:cNvSpPr/>
            <p:nvPr/>
          </p:nvSpPr>
          <p:spPr>
            <a:xfrm>
              <a:off x="5638575" y="5089947"/>
              <a:ext cx="441255" cy="1489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16209"/>
            <a:ext cx="3905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816209"/>
            <a:ext cx="390525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609" y="4777800"/>
            <a:ext cx="26479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0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21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115616" y="1134036"/>
            <a:ext cx="2903862" cy="4927916"/>
            <a:chOff x="1331640" y="1338858"/>
            <a:chExt cx="2729805" cy="4671851"/>
          </a:xfrm>
        </p:grpSpPr>
        <p:sp>
          <p:nvSpPr>
            <p:cNvPr id="7" name="직사각형 6"/>
            <p:cNvSpPr/>
            <p:nvPr/>
          </p:nvSpPr>
          <p:spPr>
            <a:xfrm>
              <a:off x="1331640" y="1338858"/>
              <a:ext cx="2729805" cy="4671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407839" y="1448222"/>
              <a:ext cx="2577405" cy="465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메뉴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407839" y="2050795"/>
              <a:ext cx="2577405" cy="11976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사진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영화정보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(or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</a:rPr>
                <a:t>영상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407838" y="3392439"/>
              <a:ext cx="2577405" cy="12961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영화제목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영화 줄거리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407837" y="4829697"/>
              <a:ext cx="2577405" cy="108302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>
                  <a:solidFill>
                    <a:schemeClr val="tx1"/>
                  </a:solidFill>
                </a:rPr>
                <a:t>댓글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 관련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슬라이드 번호 개체 틀 2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115616" y="764704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MovieInfo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889596" y="1134036"/>
            <a:ext cx="2914898" cy="4928001"/>
            <a:chOff x="899592" y="476672"/>
            <a:chExt cx="2880000" cy="4928001"/>
          </a:xfrm>
        </p:grpSpPr>
        <p:pic>
          <p:nvPicPr>
            <p:cNvPr id="3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476672"/>
              <a:ext cx="2880000" cy="4928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1043608" y="4269679"/>
              <a:ext cx="2520280" cy="86116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4889596" y="1134036"/>
            <a:ext cx="2914898" cy="4928001"/>
            <a:chOff x="4355976" y="476672"/>
            <a:chExt cx="2880000" cy="4928001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5976" y="476672"/>
              <a:ext cx="2880000" cy="4928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3" name="그룹 42"/>
            <p:cNvGrpSpPr/>
            <p:nvPr/>
          </p:nvGrpSpPr>
          <p:grpSpPr>
            <a:xfrm>
              <a:off x="4431170" y="4253346"/>
              <a:ext cx="2664296" cy="877498"/>
              <a:chOff x="2043012" y="4973447"/>
              <a:chExt cx="2664296" cy="936104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043012" y="4973447"/>
                <a:ext cx="2664296" cy="93610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929271" y="5364255"/>
                <a:ext cx="441255" cy="23802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68" y="4710114"/>
            <a:ext cx="2801795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4889596" y="1134036"/>
            <a:ext cx="2914898" cy="4944728"/>
            <a:chOff x="2699792" y="1237416"/>
            <a:chExt cx="2914898" cy="4944728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9792" y="1237416"/>
              <a:ext cx="2914898" cy="4944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직사각형 45"/>
            <p:cNvSpPr/>
            <p:nvPr/>
          </p:nvSpPr>
          <p:spPr>
            <a:xfrm>
              <a:off x="2915816" y="4816209"/>
              <a:ext cx="2592288" cy="114238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68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슬라이드 번호 개체 틀 2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7" name="슬라이드 번호 개체 틀 1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27584" y="1052736"/>
            <a:ext cx="2520280" cy="402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584" y="5202508"/>
            <a:ext cx="7859613" cy="1296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err="1" smtClean="0">
                <a:solidFill>
                  <a:schemeClr val="tx1"/>
                </a:solidFill>
              </a:rPr>
              <a:t>댓글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쓰기에 따라 추가 요소 확인</a:t>
            </a:r>
            <a:r>
              <a:rPr lang="en-US" altLang="ko-KR" sz="1000" dirty="0" smtClean="0">
                <a:solidFill>
                  <a:schemeClr val="tx1"/>
                </a:solidFill>
              </a:rPr>
              <a:t>, </a:t>
            </a:r>
            <a:r>
              <a:rPr lang="ko-KR" altLang="en-US" sz="1000" dirty="0" smtClean="0">
                <a:solidFill>
                  <a:schemeClr val="tx1"/>
                </a:solidFill>
              </a:rPr>
              <a:t>수정 및 삭제를 위한 서버 요청 및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DataBase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Query</a:t>
            </a:r>
            <a:r>
              <a:rPr lang="ko-KR" altLang="en-US" sz="1000" dirty="0" smtClean="0">
                <a:solidFill>
                  <a:schemeClr val="tx1"/>
                </a:solidFill>
              </a:rPr>
              <a:t>문 실행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1043608" y="1790001"/>
            <a:ext cx="2088232" cy="4148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336319" y="1790000"/>
            <a:ext cx="15028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err="1" smtClean="0"/>
              <a:t>viewComment</a:t>
            </a:r>
            <a:r>
              <a:rPr lang="en-US" altLang="ko-KR" sz="1000" b="1" dirty="0" smtClean="0"/>
              <a:t>(): </a:t>
            </a:r>
          </a:p>
          <a:p>
            <a:r>
              <a:rPr lang="ko-KR" altLang="en-US" sz="1000" b="1" dirty="0" err="1" smtClean="0"/>
              <a:t>댓글</a:t>
            </a:r>
            <a:r>
              <a:rPr lang="ko-KR" altLang="en-US" sz="1000" b="1" dirty="0" smtClean="0"/>
              <a:t> 보기 요청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응답</a:t>
            </a:r>
            <a:endParaRPr lang="en-US" altLang="ko-KR" sz="1000" b="1" dirty="0" smtClean="0"/>
          </a:p>
          <a:p>
            <a:endParaRPr lang="en-US" altLang="ko-KR" sz="1000" b="1" dirty="0" smtClean="0"/>
          </a:p>
          <a:p>
            <a:r>
              <a:rPr lang="en-US" altLang="ko-KR" sz="1000" b="1" dirty="0" err="1" smtClean="0"/>
              <a:t>addComment</a:t>
            </a:r>
            <a:r>
              <a:rPr lang="en-US" altLang="ko-KR" sz="1000" b="1" dirty="0" smtClean="0"/>
              <a:t>() : </a:t>
            </a:r>
          </a:p>
          <a:p>
            <a:r>
              <a:rPr lang="ko-KR" altLang="en-US" sz="1000" b="1" dirty="0" err="1" smtClean="0"/>
              <a:t>댓글</a:t>
            </a:r>
            <a:r>
              <a:rPr lang="ko-KR" altLang="en-US" sz="1000" b="1" dirty="0" smtClean="0"/>
              <a:t> 쓰기 요청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응답</a:t>
            </a:r>
            <a:endParaRPr lang="en-US" altLang="ko-KR" sz="1000" b="1" dirty="0" smtClean="0"/>
          </a:p>
          <a:p>
            <a:endParaRPr lang="en-US" altLang="ko-KR" sz="1000" b="1" dirty="0" smtClean="0"/>
          </a:p>
          <a:p>
            <a:r>
              <a:rPr lang="en-US" altLang="ko-KR" sz="1000" b="1" dirty="0" err="1" smtClean="0"/>
              <a:t>requestComm</a:t>
            </a:r>
            <a:r>
              <a:rPr lang="en-US" altLang="ko-KR" sz="1000" b="1" dirty="0" smtClean="0"/>
              <a:t>() : </a:t>
            </a:r>
          </a:p>
          <a:p>
            <a:r>
              <a:rPr lang="ko-KR" altLang="en-US" sz="1000" b="1" dirty="0" smtClean="0"/>
              <a:t>내용 추가 </a:t>
            </a:r>
            <a:endParaRPr lang="en-US" altLang="ko-KR" sz="1000" b="1" dirty="0" smtClean="0"/>
          </a:p>
          <a:p>
            <a:endParaRPr lang="en-US" altLang="ko-KR" sz="1000" b="1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000" b="1" dirty="0" err="1" smtClean="0"/>
              <a:t>deleteComm</a:t>
            </a:r>
            <a:r>
              <a:rPr lang="en-US" altLang="ko-KR" sz="1000" b="1" dirty="0" smtClean="0"/>
              <a:t>():</a:t>
            </a:r>
          </a:p>
          <a:p>
            <a:r>
              <a:rPr lang="ko-KR" altLang="en-US" sz="1000" b="1" dirty="0" err="1" smtClean="0"/>
              <a:t>댓글</a:t>
            </a:r>
            <a:r>
              <a:rPr lang="ko-KR" altLang="en-US" sz="1000" b="1" dirty="0" smtClean="0"/>
              <a:t> 삭제 요청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응답</a:t>
            </a:r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err="1" smtClean="0"/>
              <a:t>updateComment</a:t>
            </a:r>
            <a:r>
              <a:rPr lang="en-US" altLang="ko-KR" sz="1000" b="1" dirty="0" smtClean="0"/>
              <a:t>():</a:t>
            </a:r>
          </a:p>
          <a:p>
            <a:r>
              <a:rPr lang="ko-KR" altLang="en-US" sz="1000" b="1" dirty="0" err="1" smtClean="0"/>
              <a:t>댓글수정</a:t>
            </a:r>
            <a:r>
              <a:rPr lang="ko-KR" altLang="en-US" sz="1000" b="1" dirty="0" smtClean="0"/>
              <a:t> 요청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응답</a:t>
            </a:r>
            <a:endParaRPr lang="en-US" altLang="ko-KR" sz="1000" b="1" dirty="0" smtClean="0"/>
          </a:p>
          <a:p>
            <a:endParaRPr lang="ko-KR" altLang="en-US" sz="1000" dirty="0" smtClean="0"/>
          </a:p>
          <a:p>
            <a:endParaRPr lang="ko-KR" altLang="en-US" sz="10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756" y="1052734"/>
            <a:ext cx="5305441" cy="4029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3" name="직선 화살표 연결선 12"/>
          <p:cNvCxnSpPr/>
          <p:nvPr/>
        </p:nvCxnSpPr>
        <p:spPr>
          <a:xfrm>
            <a:off x="3131840" y="2009539"/>
            <a:ext cx="369567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10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그룹 25"/>
          <p:cNvGrpSpPr/>
          <p:nvPr/>
        </p:nvGrpSpPr>
        <p:grpSpPr>
          <a:xfrm>
            <a:off x="4900237" y="1124618"/>
            <a:ext cx="2914898" cy="4928001"/>
            <a:chOff x="4889596" y="1134036"/>
            <a:chExt cx="2914898" cy="4928001"/>
          </a:xfrm>
        </p:grpSpPr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596" y="1134036"/>
              <a:ext cx="2914898" cy="49280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5" name="직사각형 24"/>
            <p:cNvSpPr/>
            <p:nvPr/>
          </p:nvSpPr>
          <p:spPr>
            <a:xfrm>
              <a:off x="6012160" y="5229200"/>
              <a:ext cx="648072" cy="285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23</a:t>
            </a:fld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15616" y="1134035"/>
            <a:ext cx="2880000" cy="4918585"/>
            <a:chOff x="1043608" y="1450901"/>
            <a:chExt cx="2952328" cy="4608512"/>
          </a:xfrm>
        </p:grpSpPr>
        <p:sp>
          <p:nvSpPr>
            <p:cNvPr id="6" name="직사각형 5"/>
            <p:cNvSpPr/>
            <p:nvPr/>
          </p:nvSpPr>
          <p:spPr>
            <a:xfrm>
              <a:off x="1043608" y="1450901"/>
              <a:ext cx="2808312" cy="460851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177259" y="1700808"/>
              <a:ext cx="1224136" cy="1800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522687" y="1700808"/>
              <a:ext cx="1224136" cy="1800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95962" y="3755157"/>
              <a:ext cx="1224136" cy="1800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22687" y="3755157"/>
              <a:ext cx="1224136" cy="1800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851920" y="1450901"/>
              <a:ext cx="144016" cy="46085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851920" y="4509120"/>
              <a:ext cx="144016" cy="86409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851920" y="4655257"/>
              <a:ext cx="1440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>
              <a:stCxn id="12" idx="1"/>
              <a:endCxn id="12" idx="3"/>
            </p:cNvCxnSpPr>
            <p:nvPr/>
          </p:nvCxnSpPr>
          <p:spPr>
            <a:xfrm>
              <a:off x="3851920" y="4941168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851176" y="5157192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249267" y="2270879"/>
              <a:ext cx="108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영화</a:t>
              </a:r>
              <a:r>
                <a:rPr lang="en-US" altLang="ko-KR" dirty="0" smtClean="0"/>
                <a:t>Panel1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94695" y="2277742"/>
              <a:ext cx="108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영화</a:t>
              </a:r>
              <a:r>
                <a:rPr lang="en-US" altLang="ko-KR" dirty="0" smtClean="0"/>
                <a:t>Panel2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67970" y="4332091"/>
              <a:ext cx="108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영화</a:t>
              </a:r>
              <a:r>
                <a:rPr lang="en-US" altLang="ko-KR" dirty="0" smtClean="0"/>
                <a:t>Panel3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94695" y="4345411"/>
              <a:ext cx="10801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smtClean="0"/>
                <a:t>영화</a:t>
              </a:r>
              <a:r>
                <a:rPr lang="en-US" altLang="ko-KR" dirty="0" smtClean="0"/>
                <a:t>Panel4</a:t>
              </a:r>
              <a:endParaRPr lang="ko-KR" altLang="en-US" dirty="0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15616" y="7647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SelectMovie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5023070" y="4325388"/>
            <a:ext cx="2647950" cy="1219200"/>
            <a:chOff x="5012221" y="3004095"/>
            <a:chExt cx="2647950" cy="1219200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221" y="3004095"/>
              <a:ext cx="264795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5976317" y="3717032"/>
              <a:ext cx="648072" cy="28545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5" y="1124616"/>
            <a:ext cx="2925539" cy="492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112" y="1124511"/>
            <a:ext cx="2920382" cy="492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176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6974904" y="6525344"/>
            <a:ext cx="2133600" cy="257418"/>
          </a:xfrm>
        </p:spPr>
        <p:txBody>
          <a:bodyPr/>
          <a:lstStyle/>
          <a:p>
            <a:fld id="{4AB99C62-5B36-4737-8343-F84559F0D89E}" type="slidenum">
              <a:rPr lang="ko-KR" altLang="en-US" smtClean="0"/>
              <a:pPr/>
              <a:t>24</a:t>
            </a:fld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1139478" y="1134036"/>
            <a:ext cx="2880000" cy="4918585"/>
            <a:chOff x="1331640" y="1338858"/>
            <a:chExt cx="2729805" cy="4671851"/>
          </a:xfrm>
        </p:grpSpPr>
        <p:sp>
          <p:nvSpPr>
            <p:cNvPr id="35" name="직사각형 34"/>
            <p:cNvSpPr/>
            <p:nvPr/>
          </p:nvSpPr>
          <p:spPr>
            <a:xfrm>
              <a:off x="1331640" y="1338858"/>
              <a:ext cx="2729805" cy="4671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407839" y="1448222"/>
              <a:ext cx="2577405" cy="465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메뉴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407839" y="2050795"/>
              <a:ext cx="2577405" cy="11976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영화 제목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/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지역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&amp;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영화관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407838" y="3392439"/>
              <a:ext cx="2577405" cy="25202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578343" y="3598748"/>
              <a:ext cx="2228059" cy="21076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chemeClr val="tx1"/>
                  </a:solidFill>
                </a:rPr>
                <a:t>상영</a:t>
              </a:r>
              <a:r>
                <a:rPr lang="ko-KR" altLang="en-US">
                  <a:solidFill>
                    <a:schemeClr val="tx1"/>
                  </a:solidFill>
                </a:rPr>
                <a:t>관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15616" y="76470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SelectMovie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9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133951"/>
            <a:ext cx="2914898" cy="492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134" y="1133951"/>
            <a:ext cx="2903835" cy="4918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134036"/>
            <a:ext cx="2914898" cy="493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" name="그룹 12"/>
          <p:cNvGrpSpPr/>
          <p:nvPr/>
        </p:nvGrpSpPr>
        <p:grpSpPr>
          <a:xfrm>
            <a:off x="4891134" y="1137235"/>
            <a:ext cx="2914898" cy="4928001"/>
            <a:chOff x="4889596" y="1136807"/>
            <a:chExt cx="2914898" cy="4928001"/>
          </a:xfrm>
        </p:grpSpPr>
        <p:grpSp>
          <p:nvGrpSpPr>
            <p:cNvPr id="6" name="그룹 5"/>
            <p:cNvGrpSpPr/>
            <p:nvPr/>
          </p:nvGrpSpPr>
          <p:grpSpPr>
            <a:xfrm>
              <a:off x="4889596" y="1136807"/>
              <a:ext cx="2914898" cy="4928001"/>
              <a:chOff x="4889596" y="1136807"/>
              <a:chExt cx="2914898" cy="4928001"/>
            </a:xfrm>
          </p:grpSpPr>
          <p:grpSp>
            <p:nvGrpSpPr>
              <p:cNvPr id="3" name="그룹 2"/>
              <p:cNvGrpSpPr/>
              <p:nvPr/>
            </p:nvGrpSpPr>
            <p:grpSpPr>
              <a:xfrm>
                <a:off x="4889596" y="1136807"/>
                <a:ext cx="2914898" cy="4928001"/>
                <a:chOff x="4889596" y="1136807"/>
                <a:chExt cx="2914898" cy="4928001"/>
              </a:xfrm>
            </p:grpSpPr>
            <p:pic>
              <p:nvPicPr>
                <p:cNvPr id="9220" name="Picture 4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89596" y="1136807"/>
                  <a:ext cx="2914898" cy="492800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" name="직사각형 1"/>
                <p:cNvSpPr/>
                <p:nvPr/>
              </p:nvSpPr>
              <p:spPr>
                <a:xfrm>
                  <a:off x="5164410" y="2849855"/>
                  <a:ext cx="2232248" cy="1656184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4" name="직사각형 3"/>
              <p:cNvSpPr/>
              <p:nvPr/>
            </p:nvSpPr>
            <p:spPr>
              <a:xfrm>
                <a:off x="5580112" y="3284983"/>
                <a:ext cx="216024" cy="14481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8" name="직선 화살표 연결선 7"/>
            <p:cNvCxnSpPr>
              <a:stCxn id="4" idx="2"/>
            </p:cNvCxnSpPr>
            <p:nvPr/>
          </p:nvCxnSpPr>
          <p:spPr>
            <a:xfrm>
              <a:off x="5688124" y="3429800"/>
              <a:ext cx="0" cy="136735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360220" y="4797152"/>
              <a:ext cx="954107" cy="24622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ko-KR" altLang="en-US" sz="1000" dirty="0" smtClean="0">
                  <a:latin typeface="HY견고딕" pitchFamily="18" charset="-127"/>
                  <a:ea typeface="HY견고딕" pitchFamily="18" charset="-127"/>
                </a:rPr>
                <a:t>영화시간선택</a:t>
              </a:r>
              <a:endParaRPr lang="ko-KR" altLang="en-US" sz="1000" dirty="0"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1123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슬라이드 번호 개체 틀 2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슬라이드 번호 개체 틀 1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27584" y="1052736"/>
            <a:ext cx="2520280" cy="402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000" b="1" dirty="0" smtClean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583" y="5202508"/>
            <a:ext cx="7859613" cy="1296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영화관은 각 사는 주소에 따라 영화관이 있고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영화관에 따라 상영관이 있으며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그 상영관에 따라 특정 시간이 </a:t>
            </a:r>
            <a:r>
              <a:rPr lang="ko-KR" altLang="en-US" sz="1000" dirty="0" smtClean="0">
                <a:solidFill>
                  <a:schemeClr val="tx1"/>
                </a:solidFill>
              </a:rPr>
              <a:t>존재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>
                <a:solidFill>
                  <a:schemeClr val="tx1"/>
                </a:solidFill>
              </a:rPr>
              <a:t>특정 시간을 선택 후 좌석 선택 화면으로 데이터를 </a:t>
            </a:r>
            <a:r>
              <a:rPr lang="ko-KR" altLang="en-US" sz="1000" dirty="0" smtClean="0">
                <a:solidFill>
                  <a:schemeClr val="tx1"/>
                </a:solidFill>
              </a:rPr>
              <a:t>넘겨줌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marL="228600" indent="-228600">
              <a:buFont typeface="+mj-lt"/>
              <a:buAutoNum type="arabicPeriod"/>
            </a:pPr>
            <a:endParaRPr lang="en-US" altLang="ko-KR" sz="1000" dirty="0" smtClean="0">
              <a:solidFill>
                <a:schemeClr val="tx1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606" y="1052736"/>
            <a:ext cx="5307589" cy="4029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71599" y="1410266"/>
            <a:ext cx="228678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- </a:t>
            </a:r>
            <a:r>
              <a:rPr lang="en-US" altLang="ko-KR" sz="1000" b="1" dirty="0" err="1" smtClean="0"/>
              <a:t>requestCity</a:t>
            </a:r>
            <a:r>
              <a:rPr lang="en-US" altLang="ko-KR" sz="1000" b="1" dirty="0" smtClean="0"/>
              <a:t>() : </a:t>
            </a:r>
            <a:endParaRPr lang="en-US" altLang="ko-KR" sz="1000" b="1" dirty="0"/>
          </a:p>
          <a:p>
            <a:r>
              <a:rPr lang="ko-KR" altLang="en-US" sz="1000" b="1" dirty="0" smtClean="0"/>
              <a:t>사는 지역 선택 요청</a:t>
            </a:r>
            <a:r>
              <a:rPr lang="en-US" altLang="ko-KR" sz="1000" b="1" dirty="0" smtClean="0"/>
              <a:t>/</a:t>
            </a:r>
            <a:r>
              <a:rPr lang="ko-KR" altLang="en-US" sz="1000" b="1" dirty="0" smtClean="0"/>
              <a:t>응답</a:t>
            </a:r>
            <a:endParaRPr lang="en-US" altLang="ko-KR" sz="1000" b="1" dirty="0" smtClean="0"/>
          </a:p>
          <a:p>
            <a:endParaRPr lang="en-US" altLang="ko-KR" sz="1000" b="1" dirty="0" smtClean="0"/>
          </a:p>
          <a:p>
            <a:r>
              <a:rPr lang="en-US" altLang="ko-KR" sz="1000" b="1" dirty="0" smtClean="0"/>
              <a:t>- </a:t>
            </a:r>
            <a:r>
              <a:rPr lang="en-US" altLang="ko-KR" sz="1000" b="1" dirty="0" err="1" smtClean="0"/>
              <a:t>requestCinema</a:t>
            </a:r>
            <a:r>
              <a:rPr lang="en-US" altLang="ko-KR" sz="1000" b="1" dirty="0" smtClean="0"/>
              <a:t>() </a:t>
            </a:r>
            <a:r>
              <a:rPr lang="en-US" altLang="ko-KR" sz="1000" b="1" dirty="0"/>
              <a:t>: </a:t>
            </a:r>
          </a:p>
          <a:p>
            <a:r>
              <a:rPr lang="ko-KR" altLang="en-US" sz="1000" b="1" dirty="0" smtClean="0"/>
              <a:t>지역 선택 후 영화관</a:t>
            </a:r>
            <a:r>
              <a:rPr lang="en-US" altLang="ko-KR" sz="1000" b="1" dirty="0" smtClean="0"/>
              <a:t> </a:t>
            </a:r>
            <a:r>
              <a:rPr lang="ko-KR" altLang="en-US" sz="1000" b="1" dirty="0" smtClean="0"/>
              <a:t>선택 요청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응답</a:t>
            </a:r>
            <a:endParaRPr lang="en-US" altLang="ko-KR" sz="1000" b="1" dirty="0"/>
          </a:p>
          <a:p>
            <a:endParaRPr lang="en-US" altLang="ko-KR" sz="1000" b="1" dirty="0" smtClean="0"/>
          </a:p>
          <a:p>
            <a:endParaRPr lang="en-US" altLang="ko-KR" sz="1000" b="1" dirty="0"/>
          </a:p>
          <a:p>
            <a:r>
              <a:rPr lang="en-US" altLang="ko-KR" sz="1000" b="1" dirty="0" smtClean="0"/>
              <a:t>- </a:t>
            </a:r>
            <a:r>
              <a:rPr lang="en-US" altLang="ko-KR" sz="1000" b="1" dirty="0" err="1" smtClean="0"/>
              <a:t>requestTheater</a:t>
            </a:r>
            <a:r>
              <a:rPr lang="en-US" altLang="ko-KR" sz="1000" b="1" dirty="0" smtClean="0"/>
              <a:t>() </a:t>
            </a:r>
            <a:r>
              <a:rPr lang="en-US" altLang="ko-KR" sz="1000" b="1" dirty="0"/>
              <a:t>: 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영화관 선택 후 상영관 선택 </a:t>
            </a:r>
            <a:endParaRPr lang="en-US" altLang="ko-KR" sz="1000" b="1" dirty="0" smtClean="0"/>
          </a:p>
          <a:p>
            <a:r>
              <a:rPr lang="ko-KR" altLang="en-US" sz="1000" b="1" dirty="0" smtClean="0"/>
              <a:t>요청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응답</a:t>
            </a:r>
            <a:endParaRPr lang="en-US" altLang="ko-KR" sz="1000" b="1" dirty="0"/>
          </a:p>
          <a:p>
            <a:endParaRPr lang="en-US" altLang="ko-KR" sz="1000" b="1" dirty="0" smtClean="0"/>
          </a:p>
          <a:p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ko-KR" sz="1000" b="1" dirty="0" smtClean="0"/>
              <a:t>- </a:t>
            </a:r>
            <a:r>
              <a:rPr lang="en-US" altLang="ko-KR" sz="1000" b="1" dirty="0" err="1" smtClean="0"/>
              <a:t>requestRuntime</a:t>
            </a:r>
            <a:r>
              <a:rPr lang="en-US" altLang="ko-KR" sz="1000" b="1" dirty="0" smtClean="0"/>
              <a:t>():</a:t>
            </a:r>
          </a:p>
          <a:p>
            <a:r>
              <a:rPr lang="ko-KR" altLang="en-US" sz="1000" b="1" dirty="0" smtClean="0"/>
              <a:t>상영관 선택 후 각 시간 정보 출력</a:t>
            </a:r>
            <a:endParaRPr lang="en-US" altLang="ko-KR" sz="1000" b="1" dirty="0"/>
          </a:p>
          <a:p>
            <a:r>
              <a:rPr lang="ko-KR" altLang="en-US" sz="1000" b="1" dirty="0"/>
              <a:t>요청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응답</a:t>
            </a:r>
            <a:endParaRPr lang="en-US" altLang="ko-KR" sz="1000" b="1" dirty="0"/>
          </a:p>
          <a:p>
            <a:endParaRPr lang="ko-KR" altLang="en-US" sz="10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71600" y="3213321"/>
            <a:ext cx="2088232" cy="7197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067778" y="3532314"/>
            <a:ext cx="496110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4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1027" name="Picture 3" descr="C:\Users\student\Desktop\BenchSelect1.JPG"/>
          <p:cNvPicPr>
            <a:picLocks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167"/>
          <a:stretch/>
        </p:blipFill>
        <p:spPr bwMode="auto">
          <a:xfrm>
            <a:off x="1115616" y="1124362"/>
            <a:ext cx="2975870" cy="494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3275856" y="908720"/>
            <a:ext cx="1008112" cy="206732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dirty="0" err="1"/>
          </a:p>
        </p:txBody>
      </p:sp>
      <p:sp>
        <p:nvSpPr>
          <p:cNvPr id="15" name="직사각형 14"/>
          <p:cNvSpPr/>
          <p:nvPr/>
        </p:nvSpPr>
        <p:spPr>
          <a:xfrm>
            <a:off x="4067943" y="1214114"/>
            <a:ext cx="914400" cy="914400"/>
          </a:xfrm>
          <a:prstGeom prst="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ko-KR" altLang="en-US" sz="1200" dirty="0" err="1"/>
          </a:p>
        </p:txBody>
      </p:sp>
      <p:sp>
        <p:nvSpPr>
          <p:cNvPr id="12" name="TextBox 11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764704"/>
            <a:ext cx="17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BanchSelect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469" y="1063020"/>
            <a:ext cx="2916000" cy="498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3" name="그룹 42"/>
          <p:cNvGrpSpPr/>
          <p:nvPr/>
        </p:nvGrpSpPr>
        <p:grpSpPr>
          <a:xfrm>
            <a:off x="4885485" y="1061224"/>
            <a:ext cx="2916000" cy="4989601"/>
            <a:chOff x="4889596" y="1063019"/>
            <a:chExt cx="2916000" cy="4989601"/>
          </a:xfrm>
        </p:grpSpPr>
        <p:grpSp>
          <p:nvGrpSpPr>
            <p:cNvPr id="7" name="그룹 6"/>
            <p:cNvGrpSpPr/>
            <p:nvPr/>
          </p:nvGrpSpPr>
          <p:grpSpPr>
            <a:xfrm>
              <a:off x="4889596" y="1063019"/>
              <a:ext cx="2916000" cy="4989601"/>
              <a:chOff x="4982343" y="1063020"/>
              <a:chExt cx="2916000" cy="4989601"/>
            </a:xfrm>
          </p:grpSpPr>
          <p:pic>
            <p:nvPicPr>
              <p:cNvPr id="10244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2343" y="1063020"/>
                <a:ext cx="2916000" cy="49896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5733653" y="2636912"/>
                <a:ext cx="432048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" name="직사각형 3"/>
              <p:cNvSpPr/>
              <p:nvPr/>
            </p:nvSpPr>
            <p:spPr>
              <a:xfrm>
                <a:off x="5508105" y="3789040"/>
                <a:ext cx="792088" cy="21602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6" name="직선 화살표 연결선 5"/>
              <p:cNvCxnSpPr>
                <a:stCxn id="3" idx="2"/>
              </p:cNvCxnSpPr>
              <p:nvPr/>
            </p:nvCxnSpPr>
            <p:spPr>
              <a:xfrm flipH="1">
                <a:off x="5904149" y="2852936"/>
                <a:ext cx="45528" cy="93610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직사각형 46"/>
            <p:cNvSpPr/>
            <p:nvPr/>
          </p:nvSpPr>
          <p:spPr>
            <a:xfrm>
              <a:off x="6804248" y="5085184"/>
              <a:ext cx="792088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2" name="직선 화살표 연결선 41"/>
            <p:cNvCxnSpPr>
              <a:stCxn id="4" idx="2"/>
            </p:cNvCxnSpPr>
            <p:nvPr/>
          </p:nvCxnSpPr>
          <p:spPr>
            <a:xfrm>
              <a:off x="5811402" y="4005063"/>
              <a:ext cx="1388890" cy="10801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141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5616" y="76470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Barcord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115614" y="1143561"/>
            <a:ext cx="2903863" cy="4918391"/>
            <a:chOff x="1115616" y="1225556"/>
            <a:chExt cx="2880000" cy="4320000"/>
          </a:xfrm>
        </p:grpSpPr>
        <p:sp>
          <p:nvSpPr>
            <p:cNvPr id="12" name="직사각형 11"/>
            <p:cNvSpPr/>
            <p:nvPr/>
          </p:nvSpPr>
          <p:spPr>
            <a:xfrm>
              <a:off x="1299171" y="1319461"/>
              <a:ext cx="1264431" cy="5208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b="1" dirty="0" smtClean="0">
                  <a:solidFill>
                    <a:schemeClr val="tx1"/>
                  </a:solidFill>
                </a:rPr>
                <a:t>Logo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115616" y="1225556"/>
              <a:ext cx="2880000" cy="4320000"/>
              <a:chOff x="1115616" y="1225556"/>
              <a:chExt cx="2880000" cy="432000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1259632" y="3140968"/>
                <a:ext cx="2607940" cy="187220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바코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드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000" b="1" dirty="0" err="1" smtClean="0">
                    <a:solidFill>
                      <a:schemeClr val="tx1"/>
                    </a:solidFill>
                  </a:rPr>
                  <a:t>JLabel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1115616" y="1225556"/>
                <a:ext cx="2880000" cy="4320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2326499" y="5132809"/>
                <a:ext cx="458233" cy="2160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등록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1295772" y="2852936"/>
                <a:ext cx="2607940" cy="2160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좌석번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호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JLabel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1295772" y="2564904"/>
                <a:ext cx="2607940" cy="2160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상영관 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JLabel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1295772" y="2276872"/>
                <a:ext cx="2607940" cy="2160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상영시</a:t>
                </a:r>
                <a:r>
                  <a:rPr lang="ko-KR" altLang="en-US" sz="1000" b="1" dirty="0">
                    <a:solidFill>
                      <a:schemeClr val="tx1"/>
                    </a:solidFill>
                  </a:rPr>
                  <a:t>간</a:t>
                </a:r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000" b="1" dirty="0" err="1">
                    <a:solidFill>
                      <a:schemeClr val="tx1"/>
                    </a:solidFill>
                  </a:rPr>
                  <a:t>JLabel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1295772" y="1988840"/>
                <a:ext cx="2607940" cy="2160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영화 </a:t>
                </a:r>
                <a:r>
                  <a:rPr lang="en-US" altLang="ko-KR" sz="1000" b="1" dirty="0">
                    <a:solidFill>
                      <a:schemeClr val="tx1"/>
                    </a:solidFill>
                  </a:rPr>
                  <a:t>(</a:t>
                </a:r>
                <a:r>
                  <a:rPr lang="en-US" altLang="ko-KR" sz="1000" b="1" dirty="0" err="1" smtClean="0">
                    <a:solidFill>
                      <a:schemeClr val="tx1"/>
                    </a:solidFill>
                  </a:rPr>
                  <a:t>JLabel</a:t>
                </a:r>
                <a:r>
                  <a:rPr lang="en-US" altLang="ko-KR" sz="1000" b="1" dirty="0" smtClean="0">
                    <a:solidFill>
                      <a:schemeClr val="tx1"/>
                    </a:solidFill>
                  </a:rPr>
                  <a:t>)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2623220" y="1624261"/>
                <a:ext cx="1280492" cy="2160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bg1">
                        <a:lumMod val="75000"/>
                      </a:schemeClr>
                    </a:solidFill>
                  </a:rPr>
                  <a:t>예매번호</a:t>
                </a:r>
                <a:endParaRPr lang="ko-KR" altLang="en-US" sz="1000" b="1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2623220" y="1319461"/>
                <a:ext cx="1280492" cy="21602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000" b="1" dirty="0" smtClean="0">
                    <a:solidFill>
                      <a:schemeClr val="tx1"/>
                    </a:solidFill>
                  </a:rPr>
                  <a:t>티켓번호</a:t>
                </a:r>
                <a:endParaRPr lang="ko-KR" altLang="en-US" sz="10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4888494" y="1107957"/>
            <a:ext cx="2916000" cy="4989600"/>
            <a:chOff x="4973755" y="1701412"/>
            <a:chExt cx="2880000" cy="4320000"/>
          </a:xfrm>
        </p:grpSpPr>
        <p:pic>
          <p:nvPicPr>
            <p:cNvPr id="23" name="Picture 2" descr="C:\movieproject_res\반장님캡쳐\20160908_135856.png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3755" y="1701412"/>
              <a:ext cx="2880000" cy="43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519" y="3523660"/>
              <a:ext cx="264795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2194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student\Desktop\BenchSelect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 bwMode="auto">
          <a:xfrm>
            <a:off x="3381154" y="1073426"/>
            <a:ext cx="5306043" cy="402981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>
                <a:solidFill>
                  <a:prstClr val="black"/>
                </a:solidFill>
              </a:rPr>
              <a:pPr/>
              <a:t>28</a:t>
            </a:fld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18453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>
                <a:solidFill>
                  <a:prstClr val="black"/>
                </a:solidFill>
              </a:rPr>
              <a:t>3.2</a:t>
            </a:r>
            <a:r>
              <a:rPr lang="ko-KR" altLang="en-US" sz="2000" b="1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 설계 개념 </a:t>
            </a:r>
            <a:endParaRPr lang="en-US" altLang="ko-KR" sz="2000" b="1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052736"/>
            <a:ext cx="2520280" cy="402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000" b="1" dirty="0" err="1" smtClean="0">
                <a:solidFill>
                  <a:prstClr val="black"/>
                </a:solidFill>
              </a:rPr>
              <a:t>getBenchInfo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()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endParaRPr lang="en-US" altLang="ko-KR" sz="1200" dirty="0" smtClean="0">
              <a:solidFill>
                <a:prstClr val="black"/>
              </a:solidFill>
            </a:endParaRPr>
          </a:p>
          <a:p>
            <a:r>
              <a:rPr lang="ko-KR" altLang="en-US" sz="1000" b="1" dirty="0" smtClean="0">
                <a:solidFill>
                  <a:prstClr val="black"/>
                </a:solidFill>
              </a:rPr>
              <a:t>서버로 좌</a:t>
            </a:r>
            <a:r>
              <a:rPr lang="ko-KR" altLang="en-US" sz="1000" b="1" dirty="0">
                <a:solidFill>
                  <a:prstClr val="black"/>
                </a:solidFill>
              </a:rPr>
              <a:t>석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정보요청 및 </a:t>
            </a:r>
            <a:r>
              <a:rPr lang="ko-KR" altLang="en-US" sz="1000" b="1" dirty="0" err="1" smtClean="0">
                <a:solidFill>
                  <a:prstClr val="black"/>
                </a:solidFill>
              </a:rPr>
              <a:t>응답받는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000" b="1" dirty="0" err="1" smtClean="0">
                <a:solidFill>
                  <a:prstClr val="black"/>
                </a:solidFill>
              </a:rPr>
              <a:t>메서드</a:t>
            </a:r>
            <a:endParaRPr lang="en-US" altLang="ko-KR" sz="1000" b="1" dirty="0" smtClean="0">
              <a:solidFill>
                <a:prstClr val="black"/>
              </a:solidFill>
            </a:endParaRPr>
          </a:p>
          <a:p>
            <a:endParaRPr lang="en-US" altLang="ko-KR" sz="1000" b="1" dirty="0" smtClean="0">
              <a:solidFill>
                <a:prstClr val="black"/>
              </a:solidFill>
            </a:endParaRPr>
          </a:p>
          <a:p>
            <a:r>
              <a:rPr lang="en-US" altLang="ko-KR" sz="10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000" b="1" dirty="0" err="1" smtClean="0">
                <a:solidFill>
                  <a:prstClr val="black"/>
                </a:solidFill>
              </a:rPr>
              <a:t>drawBench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prstClr val="black"/>
                </a:solidFill>
              </a:rPr>
              <a:t>현재 </a:t>
            </a:r>
            <a:r>
              <a:rPr lang="ko-KR" altLang="en-US" sz="1000" b="1" dirty="0" err="1" smtClean="0">
                <a:solidFill>
                  <a:prstClr val="black"/>
                </a:solidFill>
              </a:rPr>
              <a:t>응답받은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 좌석 그리는 </a:t>
            </a:r>
            <a:r>
              <a:rPr lang="ko-KR" altLang="en-US" sz="1000" b="1" dirty="0" err="1" smtClean="0">
                <a:solidFill>
                  <a:prstClr val="black"/>
                </a:solidFill>
              </a:rPr>
              <a:t>메서드</a:t>
            </a:r>
            <a:endParaRPr lang="en-US" altLang="ko-KR" sz="1000" b="1" dirty="0" smtClean="0">
              <a:solidFill>
                <a:prstClr val="black"/>
              </a:solidFill>
            </a:endParaRPr>
          </a:p>
          <a:p>
            <a:endParaRPr lang="en-US" altLang="ko-KR" sz="1000" b="1" dirty="0" smtClean="0">
              <a:solidFill>
                <a:prstClr val="black"/>
              </a:solidFill>
            </a:endParaRPr>
          </a:p>
          <a:p>
            <a:r>
              <a:rPr lang="en-US" altLang="ko-KR" sz="1000" b="1" dirty="0" smtClean="0">
                <a:solidFill>
                  <a:prstClr val="black"/>
                </a:solidFill>
              </a:rPr>
              <a:t>- </a:t>
            </a:r>
            <a:r>
              <a:rPr lang="en-US" altLang="ko-KR" sz="1000" b="1" dirty="0" err="1" smtClean="0">
                <a:solidFill>
                  <a:prstClr val="black"/>
                </a:solidFill>
              </a:rPr>
              <a:t>setSeatsColor</a:t>
            </a:r>
            <a:r>
              <a:rPr lang="en-US" altLang="ko-KR" sz="1000" b="1" dirty="0" smtClean="0">
                <a:solidFill>
                  <a:prstClr val="black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prstClr val="black"/>
                </a:solidFill>
              </a:rPr>
              <a:t>좌</a:t>
            </a:r>
            <a:r>
              <a:rPr lang="ko-KR" altLang="en-US" sz="1000" b="1" dirty="0">
                <a:solidFill>
                  <a:prstClr val="black"/>
                </a:solidFill>
              </a:rPr>
              <a:t>석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 </a:t>
            </a:r>
            <a:r>
              <a:rPr lang="ko-KR" altLang="en-US" sz="1000" b="1" dirty="0" err="1" smtClean="0">
                <a:solidFill>
                  <a:prstClr val="black"/>
                </a:solidFill>
              </a:rPr>
              <a:t>선택시</a:t>
            </a:r>
            <a:r>
              <a:rPr lang="ko-KR" altLang="en-US" sz="1000" b="1" dirty="0" smtClean="0">
                <a:solidFill>
                  <a:prstClr val="black"/>
                </a:solidFill>
              </a:rPr>
              <a:t> 색 변환 </a:t>
            </a:r>
            <a:r>
              <a:rPr lang="ko-KR" altLang="en-US" sz="1000" b="1" dirty="0" err="1" smtClean="0">
                <a:solidFill>
                  <a:prstClr val="black"/>
                </a:solidFill>
              </a:rPr>
              <a:t>메서드</a:t>
            </a:r>
            <a:endParaRPr lang="en-US" altLang="ko-KR" sz="1000" b="1" dirty="0" smtClean="0">
              <a:solidFill>
                <a:prstClr val="black"/>
              </a:solidFill>
            </a:endParaRPr>
          </a:p>
          <a:p>
            <a:endParaRPr lang="en-US" altLang="ko-KR" sz="1000" b="1" dirty="0" smtClean="0">
              <a:solidFill>
                <a:prstClr val="white">
                  <a:lumMod val="65000"/>
                </a:prstClr>
              </a:solidFill>
            </a:endParaRPr>
          </a:p>
          <a:p>
            <a:pPr lvl="0"/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benchReset</a:t>
            </a:r>
            <a:r>
              <a:rPr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() </a:t>
            </a:r>
            <a:r>
              <a:rPr lang="en-US" altLang="ko-KR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  <a:p>
            <a:pPr lvl="0"/>
            <a:r>
              <a:rPr lang="ko-KR" altLang="en-US" sz="1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좌석 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인원수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체크시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초기화해주는</a:t>
            </a:r>
            <a:r>
              <a:rPr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10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메서드</a:t>
            </a:r>
            <a:endParaRPr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altLang="ko-KR" sz="1000" b="1" dirty="0" smtClean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99592" y="2636912"/>
            <a:ext cx="2376264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169196" y="3068960"/>
            <a:ext cx="394692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827584" y="5202508"/>
            <a:ext cx="7859613" cy="1296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solidFill>
                  <a:prstClr val="black"/>
                </a:solidFill>
              </a:rPr>
              <a:t>영화의 좌석은 현재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응답받은</a:t>
            </a:r>
            <a:r>
              <a:rPr lang="ko-KR" altLang="en-US" sz="1000" dirty="0" smtClean="0">
                <a:solidFill>
                  <a:prstClr val="black"/>
                </a:solidFill>
              </a:rPr>
              <a:t> 번</a:t>
            </a:r>
            <a:r>
              <a:rPr lang="ko-KR" altLang="en-US" sz="1000" dirty="0">
                <a:solidFill>
                  <a:prstClr val="black"/>
                </a:solidFill>
              </a:rPr>
              <a:t>째</a:t>
            </a:r>
            <a:r>
              <a:rPr lang="en-US" altLang="ko-KR" sz="1000" dirty="0" smtClean="0">
                <a:solidFill>
                  <a:prstClr val="black"/>
                </a:solidFill>
              </a:rPr>
              <a:t>(</a:t>
            </a:r>
            <a:r>
              <a:rPr lang="en-US" altLang="ko-KR" sz="1000" dirty="0" err="1" smtClean="0">
                <a:solidFill>
                  <a:prstClr val="black"/>
                </a:solidFill>
              </a:rPr>
              <a:t>benchInfo.size</a:t>
            </a:r>
            <a:r>
              <a:rPr lang="en-US" altLang="ko-KR" sz="1000" dirty="0" smtClean="0">
                <a:solidFill>
                  <a:prstClr val="black"/>
                </a:solidFill>
              </a:rPr>
              <a:t>())</a:t>
            </a:r>
            <a:r>
              <a:rPr lang="ko-KR" altLang="en-US" sz="1000" dirty="0" smtClean="0">
                <a:solidFill>
                  <a:prstClr val="black"/>
                </a:solidFill>
              </a:rPr>
              <a:t>에 따라 이미지가 그려져야 하므로 배열을 생성하여 </a:t>
            </a:r>
            <a:r>
              <a:rPr lang="en-US" altLang="ko-KR" sz="1000" dirty="0" err="1" smtClean="0">
                <a:solidFill>
                  <a:prstClr val="black"/>
                </a:solidFill>
              </a:rPr>
              <a:t>JLable</a:t>
            </a:r>
            <a:r>
              <a:rPr lang="ko-KR" altLang="en-US" sz="1000" dirty="0" smtClean="0">
                <a:solidFill>
                  <a:prstClr val="black"/>
                </a:solidFill>
              </a:rPr>
              <a:t>을 이용하여 그림</a:t>
            </a:r>
            <a:endParaRPr lang="en-US" altLang="ko-KR" sz="1000" dirty="0" smtClean="0">
              <a:solidFill>
                <a:prstClr val="black"/>
              </a:solidFill>
            </a:endParaRPr>
          </a:p>
          <a:p>
            <a:pPr marL="228600" indent="-228600">
              <a:buFont typeface="+mj-lt"/>
              <a:buAutoNum type="arabicPeriod"/>
            </a:pPr>
            <a:r>
              <a:rPr lang="ko-KR" altLang="en-US" sz="1000" dirty="0" smtClean="0">
                <a:solidFill>
                  <a:prstClr val="black"/>
                </a:solidFill>
              </a:rPr>
              <a:t>좌석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선택시</a:t>
            </a:r>
            <a:r>
              <a:rPr lang="ko-KR" altLang="en-US" sz="1000" dirty="0" smtClean="0">
                <a:solidFill>
                  <a:prstClr val="black"/>
                </a:solidFill>
              </a:rPr>
              <a:t> 색 변환에는 예약된 좌석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이미 클릭한 좌석</a:t>
            </a:r>
            <a:r>
              <a:rPr lang="en-US" altLang="ko-KR" sz="1000" dirty="0" smtClean="0">
                <a:solidFill>
                  <a:prstClr val="black"/>
                </a:solidFill>
              </a:rPr>
              <a:t>, </a:t>
            </a:r>
            <a:r>
              <a:rPr lang="ko-KR" altLang="en-US" sz="1000" dirty="0" smtClean="0">
                <a:solidFill>
                  <a:prstClr val="black"/>
                </a:solidFill>
              </a:rPr>
              <a:t>선택할 총 개수 등이 고려되어야 하므로 </a:t>
            </a:r>
            <a:r>
              <a:rPr lang="ko-KR" altLang="en-US" sz="1000" dirty="0" err="1" smtClean="0">
                <a:solidFill>
                  <a:prstClr val="black"/>
                </a:solidFill>
              </a:rPr>
              <a:t>조건문을</a:t>
            </a:r>
            <a:r>
              <a:rPr lang="ko-KR" altLang="en-US" sz="1000" dirty="0" smtClean="0">
                <a:solidFill>
                  <a:prstClr val="black"/>
                </a:solidFill>
              </a:rPr>
              <a:t> 주어서 여러 조건들을 수용함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76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057" y="2770786"/>
            <a:ext cx="9144000" cy="1008112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>
                    <a:lumMod val="50000"/>
                  </a:schemeClr>
                </a:solidFill>
              </a:rPr>
              <a:t>3.2.2 </a:t>
            </a:r>
            <a:r>
              <a:rPr lang="ko-KR" altLang="en-US" sz="5400" dirty="0" smtClean="0">
                <a:solidFill>
                  <a:schemeClr val="bg1">
                    <a:lumMod val="50000"/>
                  </a:schemeClr>
                </a:solidFill>
              </a:rPr>
              <a:t>관리자</a:t>
            </a:r>
            <a:endParaRPr lang="ko-KR" alt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112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2780928"/>
            <a:ext cx="9144000" cy="1008112"/>
          </a:xfrm>
        </p:spPr>
        <p:txBody>
          <a:bodyPr/>
          <a:lstStyle/>
          <a:p>
            <a:pPr algn="ctr"/>
            <a:r>
              <a:rPr lang="en-US" altLang="ko-KR" sz="5400" dirty="0" smtClean="0">
                <a:solidFill>
                  <a:schemeClr val="bg1">
                    <a:lumMod val="50000"/>
                  </a:schemeClr>
                </a:solidFill>
              </a:rPr>
              <a:t>1.</a:t>
            </a:r>
            <a:r>
              <a:rPr lang="ko-KR" altLang="en-US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 프로젝트 주제 및 목표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</a:t>
            </a:fld>
            <a:r>
              <a:rPr lang="en-US" altLang="ko-KR" dirty="0" smtClean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10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139478" y="1134036"/>
            <a:ext cx="2916000" cy="4927915"/>
            <a:chOff x="1115616" y="1225556"/>
            <a:chExt cx="2880000" cy="4320000"/>
          </a:xfrm>
        </p:grpSpPr>
        <p:sp>
          <p:nvSpPr>
            <p:cNvPr id="7" name="직사각형 6"/>
            <p:cNvSpPr/>
            <p:nvPr/>
          </p:nvSpPr>
          <p:spPr>
            <a:xfrm>
              <a:off x="1115616" y="1225556"/>
              <a:ext cx="2880000" cy="432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99171" y="1340768"/>
              <a:ext cx="1256445" cy="12961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500" b="1" dirty="0" smtClean="0">
                  <a:solidFill>
                    <a:schemeClr val="tx1"/>
                  </a:solidFill>
                </a:rPr>
                <a:t>영화이미지</a:t>
              </a:r>
              <a:endParaRPr lang="ko-KR" altLang="en-US" sz="15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979712" y="4797152"/>
              <a:ext cx="1172741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smtClean="0">
                  <a:solidFill>
                    <a:schemeClr val="tx1"/>
                  </a:solidFill>
                </a:rPr>
                <a:t>등</a:t>
              </a:r>
              <a:r>
                <a:rPr lang="ko-KR" altLang="en-US" sz="1000" b="1">
                  <a:solidFill>
                    <a:schemeClr val="tx1"/>
                  </a:solidFill>
                </a:rPr>
                <a:t>록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259632" y="5085184"/>
              <a:ext cx="2607940" cy="3600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Excel File(</a:t>
              </a:r>
              <a:r>
                <a:rPr lang="en-US" altLang="ko-KR" sz="1000" b="1" dirty="0" err="1" smtClean="0">
                  <a:solidFill>
                    <a:schemeClr val="tx1"/>
                  </a:solidFill>
                  <a:latin typeface="+mn-ea"/>
                </a:rPr>
                <a:t>JTextfield</a:t>
              </a:r>
              <a:r>
                <a:rPr lang="en-US" altLang="ko-KR" sz="1000" b="1" dirty="0" smtClean="0">
                  <a:solidFill>
                    <a:schemeClr val="tx1"/>
                  </a:solidFill>
                  <a:latin typeface="+mn-ea"/>
                </a:rPr>
                <a:t>)</a:t>
              </a:r>
              <a:endParaRPr lang="ko-KR" altLang="en-US" sz="10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275856" y="5157192"/>
              <a:ext cx="504056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등록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259632" y="4509120"/>
              <a:ext cx="260794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줄거리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000" b="1" dirty="0" err="1" smtClean="0">
                  <a:solidFill>
                    <a:schemeClr val="tx1"/>
                  </a:solidFill>
                </a:rPr>
                <a:t>JTextArea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259632" y="4221088"/>
              <a:ext cx="260794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개봉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일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b="1" dirty="0" err="1" smtClean="0">
                  <a:solidFill>
                    <a:schemeClr val="tx1"/>
                  </a:solidFill>
                </a:rPr>
                <a:t>JTextField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259632" y="3933056"/>
              <a:ext cx="260794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상영시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간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b="1" dirty="0" err="1" smtClean="0">
                  <a:solidFill>
                    <a:schemeClr val="tx1"/>
                  </a:solidFill>
                </a:rPr>
                <a:t>JTextField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259632" y="3645024"/>
              <a:ext cx="260794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출연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진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b="1" dirty="0" err="1" smtClean="0">
                  <a:solidFill>
                    <a:schemeClr val="tx1"/>
                  </a:solidFill>
                </a:rPr>
                <a:t>JTextField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259632" y="3356992"/>
              <a:ext cx="260794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감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독</a:t>
              </a:r>
              <a:r>
                <a:rPr lang="ko-KR" altLang="en-US" sz="1000" b="1" dirty="0" smtClean="0">
                  <a:solidFill>
                    <a:schemeClr val="tx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(</a:t>
              </a:r>
              <a:r>
                <a:rPr lang="en-US" altLang="ko-KR" sz="1000" b="1" dirty="0" err="1" smtClean="0">
                  <a:solidFill>
                    <a:schemeClr val="tx1"/>
                  </a:solidFill>
                </a:rPr>
                <a:t>JTextField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259632" y="3068960"/>
              <a:ext cx="260794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제목 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(</a:t>
              </a:r>
              <a:r>
                <a:rPr lang="en-US" altLang="ko-KR" sz="1000" b="1" dirty="0" err="1" smtClean="0">
                  <a:solidFill>
                    <a:schemeClr val="tx1"/>
                  </a:solidFill>
                </a:rPr>
                <a:t>JTextField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735796" y="1628800"/>
              <a:ext cx="108012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도시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(Choice)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745321" y="1988840"/>
              <a:ext cx="108012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영화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관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(Choice)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735796" y="2407568"/>
              <a:ext cx="1080120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상영관</a:t>
              </a:r>
              <a:r>
                <a:rPr lang="en-US" altLang="ko-KR" sz="1000" b="1" dirty="0" smtClean="0">
                  <a:solidFill>
                    <a:schemeClr val="tx1"/>
                  </a:solidFill>
                </a:rPr>
                <a:t>(Choice)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694831" y="5157192"/>
              <a:ext cx="504056" cy="21602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tx1"/>
                  </a:solidFill>
                </a:rPr>
                <a:t>열</a:t>
              </a:r>
              <a:r>
                <a:rPr lang="ko-KR" altLang="en-US" sz="1000" b="1" dirty="0">
                  <a:solidFill>
                    <a:schemeClr val="tx1"/>
                  </a:solidFill>
                </a:rPr>
                <a:t>기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15616" y="764704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MovieUpdate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9" name="Picture 3" descr="C:\movieproject_res\반장님캡쳐\20160908_135957.png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494" y="1134036"/>
            <a:ext cx="2916000" cy="492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7" descr="C:\movieproject_res\반장님캡쳐\20160908_135955.png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134036"/>
            <a:ext cx="2916000" cy="492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8" descr="C:\movieproject_res\반장님캡쳐\20160908_135954.png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134036"/>
            <a:ext cx="2916000" cy="492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9" descr="C:\movieproject_res\반장님캡쳐\20160908_135951.png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494" y="1134036"/>
            <a:ext cx="2916000" cy="49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0" descr="C:\movieproject_res\반장님캡쳐\20160908_135942.png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494" y="1134036"/>
            <a:ext cx="2916000" cy="492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3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052736"/>
            <a:ext cx="2520280" cy="40290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insertMovieData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입력한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Moive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 Data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를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OracleDB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저장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요청보내는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fileInsert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로컬의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DB excel file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을 선택하고 서버에 저장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FileOutputStream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하는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r>
              <a:rPr lang="en-US" altLang="ko-KR" sz="1000" b="1" dirty="0" smtClean="0">
                <a:solidFill>
                  <a:schemeClr val="tx1"/>
                </a:solidFill>
              </a:rPr>
              <a:t>- 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insertExcelData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() : </a:t>
            </a:r>
          </a:p>
          <a:p>
            <a:r>
              <a:rPr lang="ko-KR" altLang="en-US" sz="1000" b="1" dirty="0" smtClean="0">
                <a:solidFill>
                  <a:schemeClr val="tx1"/>
                </a:solidFill>
              </a:rPr>
              <a:t>서버에 등록한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excel file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data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를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오라클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DB</a:t>
            </a:r>
            <a:r>
              <a:rPr lang="ko-KR" altLang="en-US" sz="1000" b="1" dirty="0" smtClean="0">
                <a:solidFill>
                  <a:schemeClr val="tx1"/>
                </a:solidFill>
              </a:rPr>
              <a:t>에 저장 요청하는 </a:t>
            </a:r>
            <a:r>
              <a:rPr lang="ko-KR" altLang="en-US" sz="1000" b="1" dirty="0" err="1" smtClean="0">
                <a:solidFill>
                  <a:schemeClr val="tx1"/>
                </a:solidFill>
              </a:rPr>
              <a:t>메서드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endParaRPr lang="en-US" altLang="ko-KR" sz="1000" b="1" dirty="0" smtClean="0">
              <a:solidFill>
                <a:schemeClr val="tx1"/>
              </a:solidFill>
            </a:endParaRPr>
          </a:p>
          <a:p>
            <a:endParaRPr lang="en-US" altLang="ko-KR" sz="10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899592" y="2943568"/>
            <a:ext cx="2376264" cy="4854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7584" y="5202508"/>
            <a:ext cx="7859613" cy="1296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Font typeface="+mj-lt"/>
              <a:buAutoNum type="arabicPeriod"/>
            </a:pPr>
            <a:r>
              <a:rPr lang="en-US" altLang="ko-KR" sz="1000" dirty="0" err="1" smtClean="0">
                <a:solidFill>
                  <a:schemeClr val="tx1"/>
                </a:solidFill>
              </a:rPr>
              <a:t>fileInsert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smtClean="0">
                <a:solidFill>
                  <a:schemeClr val="tx1"/>
                </a:solidFill>
              </a:rPr>
              <a:t>가 동작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선택한 </a:t>
            </a:r>
            <a:r>
              <a:rPr lang="en-US" altLang="ko-KR" sz="1000" dirty="0">
                <a:solidFill>
                  <a:schemeClr val="tx1"/>
                </a:solidFill>
              </a:rPr>
              <a:t>Excel</a:t>
            </a:r>
            <a:r>
              <a:rPr lang="ko-KR" altLang="en-US" sz="1000" dirty="0">
                <a:solidFill>
                  <a:schemeClr val="tx1"/>
                </a:solidFill>
              </a:rPr>
              <a:t>파일을 서버에 </a:t>
            </a:r>
            <a:r>
              <a:rPr lang="ko-KR" altLang="en-US" sz="1000" dirty="0" smtClean="0">
                <a:solidFill>
                  <a:schemeClr val="tx1"/>
                </a:solidFill>
              </a:rPr>
              <a:t>저장</a:t>
            </a:r>
            <a:r>
              <a:rPr lang="en-US" altLang="ko-KR" sz="1000" dirty="0" smtClean="0">
                <a:solidFill>
                  <a:schemeClr val="tx1"/>
                </a:solidFill>
              </a:rPr>
              <a:t>) </a:t>
            </a:r>
            <a:r>
              <a:rPr lang="ko-KR" altLang="en-US" sz="1000" dirty="0" smtClean="0">
                <a:solidFill>
                  <a:schemeClr val="tx1"/>
                </a:solidFill>
              </a:rPr>
              <a:t>후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insertExcelData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수행시</a:t>
            </a:r>
            <a:r>
              <a:rPr lang="ko-KR" altLang="en-US" sz="1000" dirty="0" smtClean="0">
                <a:solidFill>
                  <a:schemeClr val="tx1"/>
                </a:solidFill>
              </a:rPr>
              <a:t> 서버로 </a:t>
            </a:r>
            <a:r>
              <a:rPr lang="en-US" altLang="ko-KR" sz="1000" dirty="0" smtClean="0">
                <a:solidFill>
                  <a:schemeClr val="tx1"/>
                </a:solidFill>
              </a:rPr>
              <a:t>Excel Data</a:t>
            </a:r>
            <a:r>
              <a:rPr lang="ko-KR" altLang="en-US" sz="1000" dirty="0" smtClean="0">
                <a:solidFill>
                  <a:schemeClr val="tx1"/>
                </a:solidFill>
              </a:rPr>
              <a:t>를 </a:t>
            </a:r>
            <a:r>
              <a:rPr lang="en-US" altLang="ko-KR" sz="1000" dirty="0" smtClean="0">
                <a:solidFill>
                  <a:schemeClr val="tx1"/>
                </a:solidFill>
              </a:rPr>
              <a:t>Oracle</a:t>
            </a:r>
            <a:r>
              <a:rPr lang="ko-KR" altLang="en-US" sz="1000" dirty="0" smtClean="0">
                <a:solidFill>
                  <a:schemeClr val="tx1"/>
                </a:solidFill>
              </a:rPr>
              <a:t>로 저장 요청을 보내어 서버가 수행하도록 한다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11" name="꺾인 연결선 10"/>
          <p:cNvCxnSpPr>
            <a:stCxn id="4" idx="3"/>
            <a:endCxn id="8" idx="1"/>
          </p:cNvCxnSpPr>
          <p:nvPr/>
        </p:nvCxnSpPr>
        <p:spPr>
          <a:xfrm flipV="1">
            <a:off x="3275856" y="1145515"/>
            <a:ext cx="263852" cy="204076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/>
          <p:cNvGrpSpPr/>
          <p:nvPr/>
        </p:nvGrpSpPr>
        <p:grpSpPr>
          <a:xfrm>
            <a:off x="3372834" y="983932"/>
            <a:ext cx="5314361" cy="4101252"/>
            <a:chOff x="3587799" y="983932"/>
            <a:chExt cx="5088657" cy="4101252"/>
          </a:xfrm>
        </p:grpSpPr>
        <p:sp>
          <p:nvSpPr>
            <p:cNvPr id="8" name="TextBox 7"/>
            <p:cNvSpPr txBox="1"/>
            <p:nvPr/>
          </p:nvSpPr>
          <p:spPr>
            <a:xfrm>
              <a:off x="3747586" y="983932"/>
              <a:ext cx="56938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500" b="1" dirty="0" smtClean="0">
                  <a:solidFill>
                    <a:srgbClr val="FF0000"/>
                  </a:solidFill>
                </a:rPr>
                <a:t>요</a:t>
              </a:r>
              <a:r>
                <a:rPr lang="ko-KR" altLang="en-US" sz="1500" b="1" dirty="0">
                  <a:solidFill>
                    <a:srgbClr val="FF0000"/>
                  </a:solidFill>
                </a:rPr>
                <a:t>청</a:t>
              </a: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3587799" y="1052736"/>
              <a:ext cx="5088657" cy="4032448"/>
              <a:chOff x="3598540" y="1052737"/>
              <a:chExt cx="5088657" cy="403245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2550" y="1268762"/>
                <a:ext cx="3619500" cy="11620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3598540" y="1052737"/>
                <a:ext cx="5088657" cy="4029081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73409" y="2758861"/>
                <a:ext cx="4193716" cy="2326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" name="꺾인 연결선 12"/>
              <p:cNvCxnSpPr/>
              <p:nvPr/>
            </p:nvCxnSpPr>
            <p:spPr>
              <a:xfrm rot="16200000" flipH="1">
                <a:off x="4198964" y="2434479"/>
                <a:ext cx="278111" cy="270780"/>
              </a:xfrm>
              <a:prstGeom prst="bentConnector3">
                <a:avLst>
                  <a:gd name="adj1" fmla="val 50000"/>
                </a:avLst>
              </a:prstGeom>
              <a:ln w="25400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4549348" y="2420888"/>
                <a:ext cx="1021433" cy="3231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500" b="1" dirty="0" smtClean="0">
                    <a:solidFill>
                      <a:srgbClr val="FF0000"/>
                    </a:solidFill>
                  </a:rPr>
                  <a:t>서버 수행</a:t>
                </a:r>
                <a:endParaRPr lang="ko-KR" altLang="en-US" sz="1500" b="1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889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15616" y="1225556"/>
            <a:ext cx="2880000" cy="432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40955" y="1340768"/>
            <a:ext cx="1256445" cy="3274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선택 영화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상영지역 </a:t>
            </a:r>
            <a:endParaRPr lang="en-US" altLang="ko-KR" sz="1000" b="1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정보 표시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240955" y="4615346"/>
            <a:ext cx="2642269" cy="86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bg1">
                    <a:lumMod val="75000"/>
                  </a:schemeClr>
                </a:solidFill>
              </a:rPr>
              <a:t>해당 영화 상영지역 설정</a:t>
            </a:r>
            <a:endParaRPr lang="ko-KR" altLang="en-US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329117" y="1638350"/>
            <a:ext cx="1080120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도시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(Choice)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338642" y="1998390"/>
            <a:ext cx="1080120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영화</a:t>
            </a:r>
            <a:r>
              <a:rPr lang="ko-KR" altLang="en-US" sz="1000" b="1" dirty="0">
                <a:solidFill>
                  <a:schemeClr val="tx1"/>
                </a:solidFill>
              </a:rPr>
              <a:t>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(Choice)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329117" y="2348880"/>
            <a:ext cx="1080120" cy="2160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tx1"/>
                </a:solidFill>
              </a:rPr>
              <a:t>상영관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(Choice)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97400" y="1340768"/>
            <a:ext cx="1385824" cy="3274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 err="1" smtClean="0">
                <a:solidFill>
                  <a:schemeClr val="tx1"/>
                </a:solidFill>
              </a:rPr>
              <a:t>MovieJTable</a:t>
            </a:r>
            <a:endParaRPr lang="en-US" altLang="ko-KR" sz="1500" b="1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10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000" b="1" dirty="0" err="1" smtClean="0">
                <a:solidFill>
                  <a:schemeClr val="tx1"/>
                </a:solidFill>
              </a:rPr>
              <a:t>MovieTableModel</a:t>
            </a:r>
            <a:r>
              <a:rPr lang="en-US" altLang="ko-KR" sz="1000" b="1" dirty="0" smtClean="0">
                <a:solidFill>
                  <a:schemeClr val="tx1"/>
                </a:solidFill>
              </a:rPr>
              <a:t>)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5616" y="764704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MovieUpdate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31" name="Picture 2" descr="C:\Users\student\Desktop\반장님캡쳐\20160908_1359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072352"/>
            <a:ext cx="2916000" cy="49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student\Desktop\반장님캡쳐\20160908_1359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072352"/>
            <a:ext cx="2916000" cy="498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student\Desktop\반장님캡쳐\20160908_135918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494" y="1072351"/>
            <a:ext cx="2916000" cy="498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888494" y="1072350"/>
            <a:ext cx="2916000" cy="4989601"/>
            <a:chOff x="4888494" y="1088134"/>
            <a:chExt cx="2916000" cy="4989601"/>
          </a:xfrm>
        </p:grpSpPr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494" y="1088134"/>
              <a:ext cx="2916000" cy="4989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5652120" y="2106402"/>
              <a:ext cx="2016224" cy="24247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168" name="그룹 7167"/>
          <p:cNvGrpSpPr/>
          <p:nvPr/>
        </p:nvGrpSpPr>
        <p:grpSpPr>
          <a:xfrm>
            <a:off x="6346494" y="1123624"/>
            <a:ext cx="2247564" cy="4320000"/>
            <a:chOff x="6346494" y="1123624"/>
            <a:chExt cx="2247564" cy="43200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629" y="1123624"/>
              <a:ext cx="1851429" cy="43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876256" y="1484784"/>
              <a:ext cx="1584176" cy="35626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직선 화살표 연결선 15"/>
            <p:cNvCxnSpPr>
              <a:endCxn id="12" idx="1"/>
            </p:cNvCxnSpPr>
            <p:nvPr/>
          </p:nvCxnSpPr>
          <p:spPr>
            <a:xfrm>
              <a:off x="6346494" y="2333096"/>
              <a:ext cx="529762" cy="932993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89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슬라이드 번호 개체 틀 2"/>
          <p:cNvSpPr txBox="1">
            <a:spLocks/>
          </p:cNvSpPr>
          <p:nvPr/>
        </p:nvSpPr>
        <p:spPr>
          <a:xfrm>
            <a:off x="6974904" y="6525344"/>
            <a:ext cx="2133600" cy="257418"/>
          </a:xfrm>
          <a:prstGeom prst="rect">
            <a:avLst/>
          </a:prstGeom>
        </p:spPr>
        <p:txBody>
          <a:bodyPr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AB99C62-5B36-4737-8343-F84559F0D89E}" type="slidenum">
              <a:rPr lang="ko-KR" altLang="en-US" smtClean="0"/>
              <a:pPr/>
              <a:t>33</a:t>
            </a:fld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1139478" y="1134036"/>
            <a:ext cx="2880000" cy="4927915"/>
            <a:chOff x="1331640" y="1385702"/>
            <a:chExt cx="2729805" cy="4671851"/>
          </a:xfrm>
        </p:grpSpPr>
        <p:sp>
          <p:nvSpPr>
            <p:cNvPr id="11" name="직사각형 10"/>
            <p:cNvSpPr/>
            <p:nvPr/>
          </p:nvSpPr>
          <p:spPr>
            <a:xfrm>
              <a:off x="1331640" y="1385702"/>
              <a:ext cx="2729805" cy="46718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407839" y="1495066"/>
              <a:ext cx="2577405" cy="4655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메뉴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407839" y="2097639"/>
              <a:ext cx="2577405" cy="38516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/>
                  </a:solidFill>
                </a:rPr>
                <a:t>회원정</a:t>
              </a:r>
              <a:r>
                <a:rPr lang="ko-KR" altLang="en-US" dirty="0">
                  <a:solidFill>
                    <a:schemeClr val="tx1"/>
                  </a:solidFill>
                </a:rPr>
                <a:t>보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47463" y="93382"/>
            <a:ext cx="19223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클래스설명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5616" y="764704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MovieUpdate</a:t>
            </a:r>
            <a:endParaRPr lang="en-US" altLang="ko-KR" dirty="0" smtClean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4889596" y="6061952"/>
            <a:ext cx="2914898" cy="540650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제작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1139478" y="6052621"/>
            <a:ext cx="2880000" cy="545908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marL="285750" indent="-285750">
              <a:buFont typeface="Wingdings" pitchFamily="2" charset="2"/>
              <a:buChar char="Ø"/>
            </a:pPr>
            <a:r>
              <a:rPr lang="ko-KR" altLang="en-US" sz="1800" b="1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기획</a:t>
            </a:r>
            <a:endParaRPr lang="ko-KR" altLang="en-US" sz="18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96" y="1134036"/>
            <a:ext cx="2914898" cy="4927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8" name="그룹 27"/>
          <p:cNvGrpSpPr/>
          <p:nvPr/>
        </p:nvGrpSpPr>
        <p:grpSpPr>
          <a:xfrm>
            <a:off x="4889596" y="1134036"/>
            <a:ext cx="2914898" cy="4987714"/>
            <a:chOff x="4889596" y="1134036"/>
            <a:chExt cx="2914898" cy="4987714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596" y="1134036"/>
              <a:ext cx="2914898" cy="4987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6" name="직사각형 25"/>
            <p:cNvSpPr/>
            <p:nvPr/>
          </p:nvSpPr>
          <p:spPr>
            <a:xfrm>
              <a:off x="4889596" y="2227166"/>
              <a:ext cx="2914898" cy="2160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407848" y="1381624"/>
            <a:ext cx="2396646" cy="4320000"/>
            <a:chOff x="6347045" y="1392240"/>
            <a:chExt cx="2396646" cy="4320000"/>
          </a:xfrm>
        </p:grpSpPr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6256" y="1392240"/>
              <a:ext cx="1867435" cy="43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직사각형 28"/>
            <p:cNvSpPr/>
            <p:nvPr/>
          </p:nvSpPr>
          <p:spPr>
            <a:xfrm>
              <a:off x="6974904" y="1740497"/>
              <a:ext cx="1701552" cy="348870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>
              <a:stCxn id="26" idx="2"/>
            </p:cNvCxnSpPr>
            <p:nvPr/>
          </p:nvCxnSpPr>
          <p:spPr>
            <a:xfrm>
              <a:off x="6347045" y="2443190"/>
              <a:ext cx="627859" cy="104165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38"/>
          <p:cNvGrpSpPr/>
          <p:nvPr/>
        </p:nvGrpSpPr>
        <p:grpSpPr>
          <a:xfrm>
            <a:off x="4887994" y="1134036"/>
            <a:ext cx="2916500" cy="4987714"/>
            <a:chOff x="4887994" y="1134036"/>
            <a:chExt cx="2916500" cy="4987714"/>
          </a:xfrm>
        </p:grpSpPr>
        <p:pic>
          <p:nvPicPr>
            <p:cNvPr id="33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7994" y="1134036"/>
              <a:ext cx="2914897" cy="4987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4889596" y="4221088"/>
              <a:ext cx="2914898" cy="21602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721777" y="1102243"/>
            <a:ext cx="2081114" cy="4320000"/>
            <a:chOff x="5721777" y="1102243"/>
            <a:chExt cx="2081114" cy="4320000"/>
          </a:xfrm>
        </p:grpSpPr>
        <p:pic>
          <p:nvPicPr>
            <p:cNvPr id="35" name="Picture 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463" y="1102243"/>
              <a:ext cx="1851428" cy="43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6" name="직사각형 35"/>
            <p:cNvSpPr/>
            <p:nvPr/>
          </p:nvSpPr>
          <p:spPr>
            <a:xfrm>
              <a:off x="6084168" y="1381624"/>
              <a:ext cx="1584176" cy="341552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8" name="직선 화살표 연결선 37"/>
            <p:cNvCxnSpPr/>
            <p:nvPr/>
          </p:nvCxnSpPr>
          <p:spPr>
            <a:xfrm flipV="1">
              <a:off x="5721777" y="3089388"/>
              <a:ext cx="362391" cy="113170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094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057" y="2770786"/>
            <a:ext cx="9144000" cy="1008112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 smtClean="0">
                <a:solidFill>
                  <a:schemeClr val="bg1">
                    <a:lumMod val="50000"/>
                  </a:schemeClr>
                </a:solidFill>
              </a:rPr>
              <a:t>3.2.3 Server</a:t>
            </a:r>
            <a:endParaRPr lang="ko-KR" alt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96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482917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7" name="그룹 26"/>
          <p:cNvGrpSpPr/>
          <p:nvPr/>
        </p:nvGrpSpPr>
        <p:grpSpPr>
          <a:xfrm>
            <a:off x="224947" y="755923"/>
            <a:ext cx="3724275" cy="1304925"/>
            <a:chOff x="224947" y="755923"/>
            <a:chExt cx="3724275" cy="1304925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947" y="755923"/>
              <a:ext cx="3724275" cy="1304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703498" y="1260045"/>
              <a:ext cx="45236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cap="none" spc="0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1</a:t>
              </a:r>
              <a:endParaRPr lang="en-US" altLang="ko-KR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7463" y="93382"/>
            <a:ext cx="32546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3.2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Server </a:t>
            </a:r>
            <a:r>
              <a:rPr lang="en-US" altLang="ko-KR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Json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연결 동작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29682" y="1772816"/>
            <a:ext cx="689990" cy="51167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2771800" y="908720"/>
            <a:ext cx="1728192" cy="141617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/>
          <p:cNvGrpSpPr/>
          <p:nvPr/>
        </p:nvGrpSpPr>
        <p:grpSpPr>
          <a:xfrm>
            <a:off x="4572000" y="755923"/>
            <a:ext cx="4501007" cy="919389"/>
            <a:chOff x="4572000" y="755923"/>
            <a:chExt cx="4501007" cy="919389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755923"/>
              <a:ext cx="4501007" cy="919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6748393" y="755923"/>
              <a:ext cx="45236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3</a:t>
              </a:r>
              <a:endParaRPr lang="en-US" altLang="ko-KR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4397007" y="2456096"/>
            <a:ext cx="4783465" cy="4235043"/>
            <a:chOff x="4193797" y="2456096"/>
            <a:chExt cx="4783465" cy="4235043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93797" y="2456096"/>
              <a:ext cx="4783465" cy="42350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6562556" y="3573016"/>
              <a:ext cx="45236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4</a:t>
              </a:r>
              <a:endParaRPr lang="en-US" altLang="ko-KR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6516216" y="1655863"/>
            <a:ext cx="306288" cy="119707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467544" y="2204863"/>
            <a:ext cx="4829175" cy="4486275"/>
            <a:chOff x="2483768" y="692696"/>
            <a:chExt cx="4829175" cy="4486275"/>
          </a:xfrm>
        </p:grpSpPr>
        <p:pic>
          <p:nvPicPr>
            <p:cNvPr id="5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692696"/>
              <a:ext cx="4829175" cy="4486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0" name="직선 화살표 연결선 59"/>
            <p:cNvCxnSpPr/>
            <p:nvPr/>
          </p:nvCxnSpPr>
          <p:spPr>
            <a:xfrm flipH="1">
              <a:off x="4981041" y="1830742"/>
              <a:ext cx="948751" cy="122376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5907784" y="1052736"/>
              <a:ext cx="45236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3600" b="1" dirty="0" smtClean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</a:rPr>
                <a:t>5</a:t>
              </a:r>
              <a:endParaRPr lang="en-US" altLang="ko-KR" sz="3600" b="1" cap="none" spc="0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endParaRPr>
            </a:p>
          </p:txBody>
        </p:sp>
      </p:grpSp>
      <p:cxnSp>
        <p:nvCxnSpPr>
          <p:cNvPr id="25" name="직선 화살표 연결선 24"/>
          <p:cNvCxnSpPr/>
          <p:nvPr/>
        </p:nvCxnSpPr>
        <p:spPr>
          <a:xfrm flipH="1" flipV="1">
            <a:off x="4211960" y="3284984"/>
            <a:ext cx="2457400" cy="61119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330453" y="1754516"/>
            <a:ext cx="4523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6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  <a:endParaRPr lang="en-US" altLang="ko-KR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745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2780928"/>
            <a:ext cx="9144000" cy="1008112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/>
              <a:t>4</a:t>
            </a:r>
            <a:r>
              <a:rPr lang="en-US" altLang="ko-KR" sz="5400" dirty="0" smtClean="0"/>
              <a:t>. </a:t>
            </a:r>
            <a:r>
              <a:rPr lang="ko-KR" altLang="en-US" sz="5400" dirty="0" err="1"/>
              <a:t>느낀점</a:t>
            </a:r>
            <a:endParaRPr lang="ko-KR" alt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709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0"/>
            <a:ext cx="7056784" cy="6858000"/>
          </a:xfrm>
        </p:spPr>
        <p:txBody>
          <a:bodyPr/>
          <a:lstStyle/>
          <a:p>
            <a:pPr algn="l"/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ko-KR" altLang="en-US" sz="1500" dirty="0" smtClean="0"/>
              <a:t>이현호</a:t>
            </a:r>
            <a:r>
              <a:rPr lang="en-US" altLang="ko-KR" sz="1500" dirty="0" smtClean="0"/>
              <a:t> :</a:t>
            </a:r>
            <a:br>
              <a:rPr lang="en-US" altLang="ko-KR" sz="1500" dirty="0" smtClean="0"/>
            </a:br>
            <a:r>
              <a:rPr lang="en-US" altLang="ko-KR" sz="1500" dirty="0" smtClean="0"/>
              <a:t> </a:t>
            </a:r>
            <a:r>
              <a:rPr lang="ko-KR" altLang="en-US" sz="1500" dirty="0" smtClean="0"/>
              <a:t>프로젝트 </a:t>
            </a:r>
            <a:r>
              <a:rPr lang="ko-KR" altLang="en-US" sz="1500" dirty="0"/>
              <a:t>규모에 따른 명확한 </a:t>
            </a:r>
            <a:r>
              <a:rPr lang="en-US" altLang="ko-KR" sz="1500" dirty="0"/>
              <a:t>DB </a:t>
            </a:r>
            <a:r>
              <a:rPr lang="ko-KR" altLang="en-US" sz="1500" dirty="0"/>
              <a:t>설계를 하지 </a:t>
            </a:r>
            <a:r>
              <a:rPr lang="ko-KR" altLang="en-US" sz="1500" dirty="0" smtClean="0"/>
              <a:t>않으면</a:t>
            </a:r>
            <a:r>
              <a:rPr lang="en-US" altLang="ko-KR" sz="1500" dirty="0" smtClean="0"/>
              <a:t>,</a:t>
            </a:r>
            <a:r>
              <a:rPr lang="ko-KR" altLang="en-US" sz="1500" dirty="0" smtClean="0"/>
              <a:t> </a:t>
            </a:r>
            <a:r>
              <a:rPr lang="en-US" altLang="ko-KR" sz="1500" dirty="0"/>
              <a:t>DB </a:t>
            </a:r>
            <a:r>
              <a:rPr lang="ko-KR" altLang="en-US" sz="1500" dirty="0"/>
              <a:t>변경에 </a:t>
            </a:r>
            <a:r>
              <a:rPr lang="ko-KR" altLang="en-US" sz="1500" dirty="0" smtClean="0"/>
              <a:t>따라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 </a:t>
            </a:r>
            <a:r>
              <a:rPr lang="ko-KR" altLang="en-US" sz="1500" dirty="0" smtClean="0"/>
              <a:t>프로그램 </a:t>
            </a:r>
            <a:r>
              <a:rPr lang="ko-KR" altLang="en-US" sz="1500" dirty="0"/>
              <a:t>변경도 많이 일어난다는 것을 알게 </a:t>
            </a:r>
            <a:r>
              <a:rPr lang="ko-KR" altLang="en-US" sz="1500" dirty="0" smtClean="0"/>
              <a:t>됨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이경민 </a:t>
            </a:r>
            <a:r>
              <a:rPr lang="en-US" altLang="ko-KR" sz="1500" dirty="0" smtClean="0"/>
              <a:t>:</a:t>
            </a:r>
            <a:br>
              <a:rPr lang="en-US" altLang="ko-KR" sz="1500" dirty="0" smtClean="0"/>
            </a:br>
            <a:r>
              <a:rPr lang="en-US" altLang="ko-KR" sz="1500" dirty="0" smtClean="0"/>
              <a:t> </a:t>
            </a:r>
            <a:r>
              <a:rPr lang="ko-KR" altLang="en-US" sz="1500" dirty="0" smtClean="0"/>
              <a:t>쉬워 보이는 </a:t>
            </a:r>
            <a:r>
              <a:rPr lang="ko-KR" altLang="en-US" sz="1500" dirty="0"/>
              <a:t>동작에도 많은 코드가 작성되었고</a:t>
            </a:r>
            <a:r>
              <a:rPr lang="en-US" altLang="ko-KR" sz="1500" dirty="0"/>
              <a:t>, </a:t>
            </a:r>
            <a:r>
              <a:rPr lang="ko-KR" altLang="en-US" sz="1500" dirty="0" smtClean="0"/>
              <a:t>코드 작성하는 </a:t>
            </a:r>
            <a:r>
              <a:rPr lang="ko-KR" altLang="en-US" sz="1500" dirty="0"/>
              <a:t>것 만큼이나 </a:t>
            </a:r>
            <a:br>
              <a:rPr lang="ko-KR" altLang="en-US" sz="1500" dirty="0"/>
            </a:br>
            <a:r>
              <a:rPr lang="ko-KR" altLang="en-US" sz="1500" dirty="0" smtClean="0"/>
              <a:t> 오류수정에 </a:t>
            </a:r>
            <a:r>
              <a:rPr lang="ko-KR" altLang="en-US" sz="1500" dirty="0"/>
              <a:t>많이 시간을 쏟게 되고 어려움을 겪었습니다</a:t>
            </a:r>
            <a:r>
              <a:rPr lang="en-US" altLang="ko-KR" sz="1500" dirty="0"/>
              <a:t>.</a:t>
            </a:r>
            <a:br>
              <a:rPr lang="en-US" altLang="ko-KR" sz="1500" dirty="0"/>
            </a:br>
            <a:r>
              <a:rPr lang="en-US" altLang="ko-KR" sz="1500" dirty="0" smtClean="0"/>
              <a:t> </a:t>
            </a:r>
            <a:r>
              <a:rPr lang="ko-KR" altLang="en-US" sz="1500" dirty="0" smtClean="0"/>
              <a:t>하지만 </a:t>
            </a:r>
            <a:r>
              <a:rPr lang="ko-KR" altLang="en-US" sz="1500" dirty="0"/>
              <a:t>성취한 결과 많은걸 배웠고 더 노력해야겠다는 생각이 들었습니다</a:t>
            </a:r>
            <a:r>
              <a:rPr lang="en-US" altLang="ko-KR" sz="1500" dirty="0"/>
              <a:t>.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이선용 </a:t>
            </a:r>
            <a:r>
              <a:rPr lang="en-US" altLang="ko-KR" sz="1500" dirty="0" smtClean="0"/>
              <a:t>: </a:t>
            </a:r>
            <a:br>
              <a:rPr lang="en-US" altLang="ko-KR" sz="1500" dirty="0" smtClean="0"/>
            </a:br>
            <a:r>
              <a:rPr lang="en-US" altLang="ko-KR" sz="1500" dirty="0"/>
              <a:t> </a:t>
            </a:r>
            <a:r>
              <a:rPr lang="ko-KR" altLang="en-US" sz="1500" dirty="0" smtClean="0"/>
              <a:t>새로운 아이디어로 도전하는 것보다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기존 프로그램을 통해 접근하는 것이 보다 쉬울 것 같아 영화예매를 선택했지만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구현하면서 생각할 것이 너무 많았고</a:t>
            </a:r>
            <a:r>
              <a:rPr lang="en-US" altLang="ko-KR" sz="1500" dirty="0" smtClean="0"/>
              <a:t>,</a:t>
            </a:r>
            <a:r>
              <a:rPr lang="ko-KR" altLang="en-US" sz="1500" dirty="0"/>
              <a:t> </a:t>
            </a:r>
            <a:r>
              <a:rPr lang="ko-KR" altLang="en-US" sz="1500" dirty="0" smtClean="0"/>
              <a:t>하다 보니 욕심도 많이 났었습니다</a:t>
            </a:r>
            <a:r>
              <a:rPr lang="en-US" altLang="ko-KR" sz="1500" dirty="0" smtClean="0"/>
              <a:t>. </a:t>
            </a:r>
            <a:r>
              <a:rPr lang="ko-KR" altLang="en-US" sz="1500" dirty="0" smtClean="0"/>
              <a:t>보다 잘 만들고 싶었지만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공부를 더 해야 한다는 생각이 많이 드는 프로젝트 였습니다</a:t>
            </a:r>
            <a:r>
              <a:rPr lang="en-US" altLang="ko-KR" sz="1500" dirty="0" smtClean="0"/>
              <a:t>.</a:t>
            </a:r>
            <a:br>
              <a:rPr lang="en-US" altLang="ko-KR" sz="1500" dirty="0" smtClean="0"/>
            </a:b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ko-KR" altLang="en-US" sz="1500" dirty="0" smtClean="0"/>
              <a:t>김승현 </a:t>
            </a:r>
            <a:r>
              <a:rPr lang="en-US" altLang="ko-KR" sz="1500" dirty="0" smtClean="0"/>
              <a:t>: </a:t>
            </a:r>
            <a:br>
              <a:rPr lang="en-US" altLang="ko-KR" sz="1500" dirty="0" smtClean="0"/>
            </a:br>
            <a:r>
              <a:rPr lang="ko-KR" altLang="en-US" sz="1500" dirty="0" smtClean="0"/>
              <a:t>프로젝트가 팀워크기 때문에 서로의 작업 진행상황을 아는 것이 중요함을 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ko-KR" altLang="en-US" sz="1500" dirty="0" smtClean="0"/>
              <a:t>알게 되었다</a:t>
            </a:r>
            <a:r>
              <a:rPr lang="en-US" altLang="ko-KR" sz="1500" dirty="0" smtClean="0"/>
              <a:t>. </a:t>
            </a:r>
            <a:r>
              <a:rPr lang="ko-KR" altLang="en-US" sz="1500" dirty="0" smtClean="0"/>
              <a:t>앞으로 </a:t>
            </a:r>
            <a:r>
              <a:rPr lang="en-US" altLang="ko-KR" sz="1500" dirty="0" err="1" smtClean="0"/>
              <a:t>Git</a:t>
            </a:r>
            <a:r>
              <a:rPr lang="en-US" altLang="ko-KR" sz="1500" dirty="0" smtClean="0"/>
              <a:t> hub</a:t>
            </a:r>
            <a:r>
              <a:rPr lang="ko-KR" altLang="en-US" sz="1500" dirty="0" smtClean="0"/>
              <a:t>와 같은 프로그램을 적극 활용 할 필요가 있음을 느꼈다</a:t>
            </a:r>
            <a:r>
              <a:rPr lang="en-US" altLang="ko-KR" sz="1500" dirty="0" smtClean="0"/>
              <a:t>.</a:t>
            </a:r>
            <a:br>
              <a:rPr lang="en-US" altLang="ko-KR" sz="1500" dirty="0" smtClean="0"/>
            </a:br>
            <a:r>
              <a:rPr lang="en-US" altLang="ko-KR" sz="1500" dirty="0"/>
              <a:t/>
            </a:r>
            <a:br>
              <a:rPr lang="en-US" altLang="ko-KR" sz="1500" dirty="0"/>
            </a:br>
            <a:endParaRPr lang="ko-KR" altLang="en-US" sz="15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043608" y="4168924"/>
            <a:ext cx="7056784" cy="194421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043608" y="4130824"/>
            <a:ext cx="7056784" cy="1944216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509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0" y="2780928"/>
            <a:ext cx="9144000" cy="1008112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>
                    <a:lumMod val="50000"/>
                  </a:schemeClr>
                </a:solidFill>
              </a:rPr>
              <a:t>4. </a:t>
            </a:r>
            <a:r>
              <a:rPr lang="ko-KR" altLang="en-US" sz="5400" dirty="0">
                <a:solidFill>
                  <a:schemeClr val="bg1">
                    <a:lumMod val="50000"/>
                  </a:schemeClr>
                </a:solidFill>
              </a:rPr>
              <a:t>시연</a:t>
            </a:r>
            <a:endParaRPr lang="ko-KR" alt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5" name="Picture 2" descr="C:\movieproject_res\CG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62867" y="-18727"/>
            <a:ext cx="12295135" cy="694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04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43608" y="1340768"/>
            <a:ext cx="7056784" cy="4536504"/>
          </a:xfrm>
        </p:spPr>
        <p:txBody>
          <a:bodyPr/>
          <a:lstStyle/>
          <a:p>
            <a:pPr algn="l"/>
            <a:r>
              <a:rPr lang="ko-KR" altLang="en-US" dirty="0" smtClean="0"/>
              <a:t>주제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영화 예매 프로그램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sz="1500" dirty="0" smtClean="0"/>
              <a:t>참고 </a:t>
            </a:r>
            <a:r>
              <a:rPr lang="en-US" altLang="ko-KR" sz="1500" dirty="0" smtClean="0"/>
              <a:t>: CGV App</a:t>
            </a:r>
            <a:br>
              <a:rPr lang="en-US" altLang="ko-KR" sz="1500" dirty="0" smtClean="0"/>
            </a:b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en-US" altLang="ko-KR" sz="1500" dirty="0"/>
              <a:t/>
            </a:r>
            <a:br>
              <a:rPr lang="en-US" altLang="ko-KR" sz="1500" dirty="0"/>
            </a:br>
            <a:r>
              <a:rPr lang="ko-KR" altLang="en-US" sz="1500" dirty="0" smtClean="0"/>
              <a:t>목표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1. </a:t>
            </a:r>
            <a:r>
              <a:rPr lang="ko-KR" altLang="en-US" sz="1500" dirty="0" smtClean="0"/>
              <a:t>프로젝트 진행에 필요한 </a:t>
            </a:r>
            <a:r>
              <a:rPr lang="en-US" altLang="ko-KR" sz="1500" dirty="0" smtClean="0"/>
              <a:t>DB </a:t>
            </a:r>
            <a:r>
              <a:rPr lang="ko-KR" altLang="en-US" sz="1500" dirty="0" smtClean="0"/>
              <a:t>구축 및 설계 단계를 습득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2. </a:t>
            </a:r>
            <a:r>
              <a:rPr lang="ko-KR" altLang="en-US" sz="1500" dirty="0" smtClean="0"/>
              <a:t>사용자 이벤트 동작에 따른 프로그램 구현과 예외처리 동작을 습득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3. Client</a:t>
            </a:r>
            <a:r>
              <a:rPr lang="ko-KR" altLang="en-US" sz="1500" dirty="0" smtClean="0"/>
              <a:t>와 </a:t>
            </a:r>
            <a:r>
              <a:rPr lang="en-US" altLang="ko-KR" sz="1500" dirty="0" smtClean="0"/>
              <a:t>Server</a:t>
            </a:r>
            <a:r>
              <a:rPr lang="ko-KR" altLang="en-US" sz="1500" dirty="0" smtClean="0"/>
              <a:t>간의 </a:t>
            </a:r>
            <a:r>
              <a:rPr lang="en-US" altLang="ko-KR" sz="1500" dirty="0" smtClean="0"/>
              <a:t>JSON</a:t>
            </a:r>
            <a:r>
              <a:rPr lang="ko-KR" altLang="en-US" sz="1500" dirty="0" smtClean="0"/>
              <a:t>을 이용한 통신</a:t>
            </a:r>
            <a:r>
              <a:rPr lang="en-US" altLang="ko-KR" sz="1500" dirty="0" smtClean="0"/>
              <a:t>(</a:t>
            </a:r>
            <a:r>
              <a:rPr lang="ko-KR" altLang="en-US" sz="1500" dirty="0" smtClean="0"/>
              <a:t>질의</a:t>
            </a:r>
            <a:r>
              <a:rPr lang="en-US" altLang="ko-KR" sz="1500" dirty="0" smtClean="0"/>
              <a:t>/</a:t>
            </a:r>
            <a:r>
              <a:rPr lang="ko-KR" altLang="en-US" sz="1500" dirty="0" smtClean="0"/>
              <a:t>응답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방법 습득</a:t>
            </a:r>
            <a:r>
              <a:rPr lang="en-US" altLang="ko-KR" sz="1500" dirty="0" smtClean="0"/>
              <a:t/>
            </a:r>
            <a:br>
              <a:rPr lang="en-US" altLang="ko-KR" sz="1500" dirty="0" smtClean="0"/>
            </a:br>
            <a:r>
              <a:rPr lang="en-US" altLang="ko-KR" sz="1500" dirty="0" smtClean="0"/>
              <a:t>4. </a:t>
            </a:r>
            <a:br>
              <a:rPr lang="en-US" altLang="ko-KR" sz="1500" dirty="0" smtClean="0"/>
            </a:br>
            <a:endParaRPr lang="ko-KR" altLang="en-US" sz="15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56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2780928"/>
            <a:ext cx="9144000" cy="1008112"/>
          </a:xfrm>
          <a:prstGeom prst="rect">
            <a:avLst/>
          </a:prstGeom>
          <a:noFill/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HY견고딕" pitchFamily="18" charset="-127"/>
                <a:ea typeface="HY견고딕" pitchFamily="18" charset="-127"/>
                <a:cs typeface="+mj-cs"/>
              </a:defRPr>
            </a:lvl1pPr>
          </a:lstStyle>
          <a:p>
            <a:pPr algn="ctr"/>
            <a:r>
              <a:rPr lang="en-US" altLang="ko-KR" sz="5400" dirty="0">
                <a:solidFill>
                  <a:schemeClr val="bg1">
                    <a:lumMod val="50000"/>
                  </a:schemeClr>
                </a:solidFill>
              </a:rPr>
              <a:t>2. </a:t>
            </a:r>
            <a:r>
              <a:rPr lang="ko-KR" altLang="en-US" sz="5400" b="1" dirty="0">
                <a:solidFill>
                  <a:schemeClr val="bg1">
                    <a:lumMod val="50000"/>
                  </a:schemeClr>
                </a:solidFill>
              </a:rPr>
              <a:t>프로젝트 기획</a:t>
            </a:r>
            <a:endParaRPr lang="ko-KR" alt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43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1353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2.1.1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ERD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11560" y="956335"/>
            <a:ext cx="1152128" cy="7848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Addr_id</a:t>
            </a:r>
            <a:endParaRPr lang="en-US" altLang="ko-KR" sz="1500" dirty="0"/>
          </a:p>
          <a:p>
            <a:r>
              <a:rPr lang="en-US" altLang="ko-KR" sz="1500" dirty="0" smtClean="0"/>
              <a:t>------------</a:t>
            </a:r>
            <a:endParaRPr lang="en-US" altLang="ko-KR" sz="1500" dirty="0"/>
          </a:p>
          <a:p>
            <a:r>
              <a:rPr lang="en-US" altLang="ko-KR" sz="1500" dirty="0" smtClean="0"/>
              <a:t>City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482877" y="1028343"/>
            <a:ext cx="1584176" cy="24006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member_id</a:t>
            </a:r>
            <a:endParaRPr lang="en-US" altLang="ko-KR" sz="1500" dirty="0"/>
          </a:p>
          <a:p>
            <a:r>
              <a:rPr lang="en-US" altLang="ko-KR" sz="1500" dirty="0" smtClean="0"/>
              <a:t>-----------------</a:t>
            </a:r>
            <a:endParaRPr lang="en-US" altLang="ko-KR" sz="1500" dirty="0"/>
          </a:p>
          <a:p>
            <a:r>
              <a:rPr lang="en-US" altLang="ko-KR" sz="1500" dirty="0"/>
              <a:t>Id</a:t>
            </a:r>
          </a:p>
          <a:p>
            <a:r>
              <a:rPr lang="en-US" altLang="ko-KR" sz="1500" dirty="0" err="1"/>
              <a:t>Pwd</a:t>
            </a:r>
            <a:endParaRPr lang="en-US" altLang="ko-KR" sz="1500" dirty="0"/>
          </a:p>
          <a:p>
            <a:r>
              <a:rPr lang="en-US" altLang="ko-KR" sz="1500" dirty="0"/>
              <a:t>Name</a:t>
            </a:r>
          </a:p>
          <a:p>
            <a:r>
              <a:rPr lang="en-US" altLang="ko-KR" sz="1500" dirty="0" err="1"/>
              <a:t>Addr_id</a:t>
            </a:r>
            <a:endParaRPr lang="en-US" altLang="ko-KR" sz="1500" dirty="0"/>
          </a:p>
          <a:p>
            <a:r>
              <a:rPr lang="en-US" altLang="ko-KR" sz="1500" dirty="0"/>
              <a:t>Question</a:t>
            </a:r>
          </a:p>
          <a:p>
            <a:r>
              <a:rPr lang="en-US" altLang="ko-KR" sz="1500" dirty="0"/>
              <a:t>Answer</a:t>
            </a:r>
          </a:p>
          <a:p>
            <a:r>
              <a:rPr lang="en-US" altLang="ko-KR" sz="1500" dirty="0" err="1"/>
              <a:t>Member_img</a:t>
            </a:r>
            <a:endParaRPr lang="en-US" altLang="ko-KR" sz="1500" dirty="0"/>
          </a:p>
          <a:p>
            <a:r>
              <a:rPr lang="en-US" altLang="ko-KR" sz="1500" dirty="0" err="1" smtClean="0"/>
              <a:t>regdate</a:t>
            </a:r>
            <a:endParaRPr lang="ko-KR" altLang="en-US" sz="1500" dirty="0"/>
          </a:p>
        </p:txBody>
      </p:sp>
      <p:sp>
        <p:nvSpPr>
          <p:cNvPr id="6" name="직사각형 5"/>
          <p:cNvSpPr/>
          <p:nvPr/>
        </p:nvSpPr>
        <p:spPr>
          <a:xfrm>
            <a:off x="4806280" y="958369"/>
            <a:ext cx="1349896" cy="1246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Card_id</a:t>
            </a:r>
            <a:endParaRPr lang="en-US" altLang="ko-KR" sz="1500" dirty="0"/>
          </a:p>
          <a:p>
            <a:r>
              <a:rPr lang="en-US" altLang="ko-KR" sz="1500" dirty="0" smtClean="0"/>
              <a:t>--------------</a:t>
            </a:r>
          </a:p>
          <a:p>
            <a:r>
              <a:rPr lang="en-US" altLang="ko-KR" sz="1500" dirty="0" err="1" smtClean="0"/>
              <a:t>Card_num</a:t>
            </a:r>
            <a:endParaRPr lang="en-US" altLang="ko-KR" sz="1500" dirty="0"/>
          </a:p>
          <a:p>
            <a:r>
              <a:rPr lang="en-US" altLang="ko-KR" sz="1500" dirty="0" err="1"/>
              <a:t>Card_pwd</a:t>
            </a:r>
            <a:endParaRPr lang="en-US" altLang="ko-KR" sz="1500" dirty="0"/>
          </a:p>
          <a:p>
            <a:r>
              <a:rPr lang="en-US" altLang="ko-KR" sz="1500" dirty="0" err="1" smtClean="0"/>
              <a:t>Member_id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506072" y="2311712"/>
            <a:ext cx="134989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ticket_id</a:t>
            </a:r>
            <a:endParaRPr lang="en-US" altLang="ko-KR" sz="1500" dirty="0"/>
          </a:p>
          <a:p>
            <a:r>
              <a:rPr lang="en-US" altLang="ko-KR" sz="1500" dirty="0" smtClean="0"/>
              <a:t>--------------</a:t>
            </a:r>
            <a:endParaRPr lang="en-US" altLang="ko-KR" sz="1500" dirty="0"/>
          </a:p>
          <a:p>
            <a:r>
              <a:rPr lang="en-US" altLang="ko-KR" sz="1500" dirty="0" err="1"/>
              <a:t>ticket_num</a:t>
            </a:r>
            <a:endParaRPr lang="en-US" altLang="ko-KR" sz="1500" dirty="0"/>
          </a:p>
          <a:p>
            <a:r>
              <a:rPr lang="en-US" altLang="ko-KR" sz="1500" dirty="0" err="1"/>
              <a:t>ticket_img</a:t>
            </a:r>
            <a:endParaRPr lang="en-US" altLang="ko-KR" sz="1500" dirty="0"/>
          </a:p>
          <a:p>
            <a:r>
              <a:rPr lang="en-US" altLang="ko-KR" sz="1500" dirty="0" err="1"/>
              <a:t>member_id</a:t>
            </a:r>
            <a:endParaRPr lang="en-US" altLang="ko-KR" sz="1500" dirty="0"/>
          </a:p>
          <a:p>
            <a:r>
              <a:rPr lang="en-US" altLang="ko-KR" sz="1500" dirty="0" err="1" smtClean="0"/>
              <a:t>ragdate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11560" y="3429000"/>
            <a:ext cx="120588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Cinema_id</a:t>
            </a:r>
            <a:endParaRPr lang="en-US" altLang="ko-KR" sz="1500" dirty="0"/>
          </a:p>
          <a:p>
            <a:r>
              <a:rPr lang="en-US" altLang="ko-KR" sz="1500" dirty="0" smtClean="0"/>
              <a:t>-------------</a:t>
            </a:r>
          </a:p>
          <a:p>
            <a:r>
              <a:rPr lang="en-US" altLang="ko-KR" sz="1500" dirty="0" smtClean="0"/>
              <a:t>name</a:t>
            </a:r>
            <a:endParaRPr lang="en-US" altLang="ko-KR" sz="1500" dirty="0"/>
          </a:p>
          <a:p>
            <a:r>
              <a:rPr lang="en-US" altLang="ko-KR" sz="1500" dirty="0" err="1" smtClean="0"/>
              <a:t>addr_id</a:t>
            </a:r>
            <a:endParaRPr lang="ko-KR" altLang="en-US" sz="1500" dirty="0"/>
          </a:p>
        </p:txBody>
      </p:sp>
      <p:sp>
        <p:nvSpPr>
          <p:cNvPr id="9" name="직사각형 8"/>
          <p:cNvSpPr/>
          <p:nvPr/>
        </p:nvSpPr>
        <p:spPr>
          <a:xfrm>
            <a:off x="611560" y="4712657"/>
            <a:ext cx="1349896" cy="784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Theater_id</a:t>
            </a:r>
            <a:endParaRPr lang="en-US" altLang="ko-KR" sz="1500" dirty="0"/>
          </a:p>
          <a:p>
            <a:r>
              <a:rPr lang="en-US" altLang="ko-KR" sz="1500" dirty="0" smtClean="0"/>
              <a:t>--------------</a:t>
            </a:r>
            <a:endParaRPr lang="en-US" altLang="ko-KR" sz="1500" dirty="0"/>
          </a:p>
          <a:p>
            <a:r>
              <a:rPr lang="en-US" altLang="ko-KR" sz="1500" dirty="0" smtClean="0"/>
              <a:t>name</a:t>
            </a:r>
            <a:endParaRPr lang="ko-KR" altLang="en-US" sz="1500" dirty="0"/>
          </a:p>
        </p:txBody>
      </p:sp>
      <p:sp>
        <p:nvSpPr>
          <p:cNvPr id="11" name="직사각형 10"/>
          <p:cNvSpPr/>
          <p:nvPr/>
        </p:nvSpPr>
        <p:spPr>
          <a:xfrm>
            <a:off x="2482877" y="3980178"/>
            <a:ext cx="192596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Cinema_theater_id</a:t>
            </a:r>
            <a:endParaRPr lang="en-US" altLang="ko-KR" sz="1500" dirty="0"/>
          </a:p>
          <a:p>
            <a:r>
              <a:rPr lang="en-US" altLang="ko-KR" sz="1500" dirty="0" smtClean="0"/>
              <a:t>----------------------</a:t>
            </a:r>
            <a:endParaRPr lang="en-US" altLang="ko-KR" sz="1500" dirty="0"/>
          </a:p>
          <a:p>
            <a:r>
              <a:rPr lang="en-US" altLang="ko-KR" sz="1500" dirty="0" err="1"/>
              <a:t>cinema_id</a:t>
            </a:r>
            <a:endParaRPr lang="en-US" altLang="ko-KR" sz="1500" dirty="0"/>
          </a:p>
          <a:p>
            <a:r>
              <a:rPr lang="en-US" altLang="ko-KR" sz="1500" dirty="0" err="1" smtClean="0"/>
              <a:t>theater_id</a:t>
            </a:r>
            <a:endParaRPr lang="ko-KR" altLang="en-US" sz="1500" dirty="0"/>
          </a:p>
        </p:txBody>
      </p:sp>
      <p:sp>
        <p:nvSpPr>
          <p:cNvPr id="12" name="직사각형 11"/>
          <p:cNvSpPr/>
          <p:nvPr/>
        </p:nvSpPr>
        <p:spPr>
          <a:xfrm>
            <a:off x="5101562" y="4016552"/>
            <a:ext cx="2358008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Cinema_theater_ticket_id</a:t>
            </a:r>
            <a:endParaRPr lang="en-US" altLang="ko-KR" sz="1500" dirty="0"/>
          </a:p>
          <a:p>
            <a:r>
              <a:rPr lang="en-US" altLang="ko-KR" sz="1500" dirty="0" smtClean="0"/>
              <a:t>---------------------------</a:t>
            </a:r>
          </a:p>
          <a:p>
            <a:r>
              <a:rPr lang="en-US" altLang="ko-KR" sz="1500" dirty="0" err="1" smtClean="0"/>
              <a:t>cinema_theater_id</a:t>
            </a:r>
            <a:endParaRPr lang="en-US" altLang="ko-KR" sz="1500" dirty="0"/>
          </a:p>
          <a:p>
            <a:r>
              <a:rPr lang="en-US" altLang="ko-KR" sz="1500" dirty="0" err="1" smtClean="0"/>
              <a:t>ticket_id</a:t>
            </a:r>
            <a:endParaRPr lang="ko-KR" altLang="en-US" sz="15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1763688" y="1124744"/>
            <a:ext cx="197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961456" y="1124744"/>
            <a:ext cx="0" cy="122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961456" y="2348880"/>
            <a:ext cx="521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2339752" y="2276872"/>
            <a:ext cx="143125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339752" y="2348880"/>
            <a:ext cx="143125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4067053" y="1124744"/>
            <a:ext cx="216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4283968" y="1124744"/>
            <a:ext cx="0" cy="93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4283968" y="2060848"/>
            <a:ext cx="522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4283968" y="2060848"/>
            <a:ext cx="0" cy="136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>
            <a:off x="4283968" y="3429000"/>
            <a:ext cx="3222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V="1">
            <a:off x="7308304" y="3356992"/>
            <a:ext cx="197768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7308304" y="3429000"/>
            <a:ext cx="197768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961456" y="2312876"/>
            <a:ext cx="0" cy="2052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flipH="1">
            <a:off x="1817440" y="4365104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H="1">
            <a:off x="1817440" y="4365104"/>
            <a:ext cx="1440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 flipH="1" flipV="1">
            <a:off x="1817440" y="4293096"/>
            <a:ext cx="14401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flipH="1">
            <a:off x="1817440" y="4365104"/>
            <a:ext cx="144016" cy="79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1817440" y="3645024"/>
            <a:ext cx="404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2222166" y="3645024"/>
            <a:ext cx="0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222166" y="4653136"/>
            <a:ext cx="2607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2352521" y="4581128"/>
            <a:ext cx="13035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>
            <a:off x="2352521" y="4653136"/>
            <a:ext cx="130356" cy="5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1961456" y="4869160"/>
            <a:ext cx="5214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 flipV="1">
            <a:off x="2352521" y="4797152"/>
            <a:ext cx="13035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/>
          <p:cNvCxnSpPr/>
          <p:nvPr/>
        </p:nvCxnSpPr>
        <p:spPr>
          <a:xfrm>
            <a:off x="2352521" y="4869160"/>
            <a:ext cx="13035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/>
          <p:cNvCxnSpPr/>
          <p:nvPr/>
        </p:nvCxnSpPr>
        <p:spPr>
          <a:xfrm>
            <a:off x="4408837" y="4149080"/>
            <a:ext cx="4161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/>
          <p:cNvCxnSpPr/>
          <p:nvPr/>
        </p:nvCxnSpPr>
        <p:spPr>
          <a:xfrm>
            <a:off x="4824995" y="4149080"/>
            <a:ext cx="0" cy="540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/>
          <p:cNvCxnSpPr/>
          <p:nvPr/>
        </p:nvCxnSpPr>
        <p:spPr>
          <a:xfrm>
            <a:off x="4824995" y="4682896"/>
            <a:ext cx="2765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 flipV="1">
            <a:off x="4969011" y="4646892"/>
            <a:ext cx="132551" cy="3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/>
          <p:cNvCxnSpPr/>
          <p:nvPr/>
        </p:nvCxnSpPr>
        <p:spPr>
          <a:xfrm>
            <a:off x="4969011" y="4682896"/>
            <a:ext cx="126864" cy="4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987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13532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2.1.2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ERD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9592" y="768186"/>
            <a:ext cx="1349896" cy="784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Theater_id</a:t>
            </a:r>
            <a:endParaRPr lang="en-US" altLang="ko-KR" sz="1500" dirty="0"/>
          </a:p>
          <a:p>
            <a:r>
              <a:rPr lang="en-US" altLang="ko-KR" sz="1500" dirty="0" smtClean="0"/>
              <a:t>--------------</a:t>
            </a:r>
            <a:endParaRPr lang="en-US" altLang="ko-KR" sz="1500" dirty="0"/>
          </a:p>
          <a:p>
            <a:r>
              <a:rPr lang="en-US" altLang="ko-KR" sz="1500" dirty="0" smtClean="0"/>
              <a:t>name</a:t>
            </a:r>
            <a:endParaRPr lang="ko-KR" altLang="en-US" sz="1500" dirty="0"/>
          </a:p>
        </p:txBody>
      </p:sp>
      <p:sp>
        <p:nvSpPr>
          <p:cNvPr id="10" name="직사각형 9"/>
          <p:cNvSpPr/>
          <p:nvPr/>
        </p:nvSpPr>
        <p:spPr>
          <a:xfrm>
            <a:off x="899592" y="2774825"/>
            <a:ext cx="1296144" cy="21698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movie_id</a:t>
            </a:r>
            <a:endParaRPr lang="en-US" altLang="ko-KR" sz="1500" dirty="0"/>
          </a:p>
          <a:p>
            <a:r>
              <a:rPr lang="en-US" altLang="ko-KR" sz="1500" dirty="0" smtClean="0"/>
              <a:t>--------------name</a:t>
            </a:r>
            <a:endParaRPr lang="en-US" altLang="ko-KR" sz="1500" dirty="0"/>
          </a:p>
          <a:p>
            <a:r>
              <a:rPr lang="en-US" altLang="ko-KR" sz="1500" dirty="0" err="1"/>
              <a:t>movie_img</a:t>
            </a:r>
            <a:endParaRPr lang="en-US" altLang="ko-KR" sz="1500" dirty="0"/>
          </a:p>
          <a:p>
            <a:r>
              <a:rPr lang="en-US" altLang="ko-KR" sz="1500" dirty="0"/>
              <a:t>producer</a:t>
            </a:r>
          </a:p>
          <a:p>
            <a:r>
              <a:rPr lang="en-US" altLang="ko-KR" sz="1500" dirty="0"/>
              <a:t>actor</a:t>
            </a:r>
          </a:p>
          <a:p>
            <a:r>
              <a:rPr lang="en-US" altLang="ko-KR" sz="1500" dirty="0" err="1"/>
              <a:t>opendate</a:t>
            </a:r>
            <a:endParaRPr lang="en-US" altLang="ko-KR" sz="1500" dirty="0"/>
          </a:p>
          <a:p>
            <a:r>
              <a:rPr lang="en-US" altLang="ko-KR" sz="1500" dirty="0"/>
              <a:t>runtime</a:t>
            </a:r>
          </a:p>
          <a:p>
            <a:r>
              <a:rPr lang="en-US" altLang="ko-KR" sz="1500" dirty="0" smtClean="0"/>
              <a:t>story</a:t>
            </a:r>
            <a:endParaRPr lang="ko-KR" altLang="en-US" sz="1500" dirty="0"/>
          </a:p>
        </p:txBody>
      </p:sp>
      <p:sp>
        <p:nvSpPr>
          <p:cNvPr id="11" name="직사각형 10"/>
          <p:cNvSpPr/>
          <p:nvPr/>
        </p:nvSpPr>
        <p:spPr>
          <a:xfrm>
            <a:off x="845840" y="5149641"/>
            <a:ext cx="192596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Cinema_theater_id</a:t>
            </a:r>
            <a:endParaRPr lang="en-US" altLang="ko-KR" sz="1500" dirty="0"/>
          </a:p>
          <a:p>
            <a:r>
              <a:rPr lang="en-US" altLang="ko-KR" sz="1500" dirty="0" smtClean="0"/>
              <a:t>----------------------</a:t>
            </a:r>
            <a:endParaRPr lang="en-US" altLang="ko-KR" sz="1500" dirty="0"/>
          </a:p>
          <a:p>
            <a:r>
              <a:rPr lang="en-US" altLang="ko-KR" sz="1500" dirty="0" err="1"/>
              <a:t>cinema_id</a:t>
            </a:r>
            <a:endParaRPr lang="en-US" altLang="ko-KR" sz="1500" dirty="0"/>
          </a:p>
          <a:p>
            <a:r>
              <a:rPr lang="en-US" altLang="ko-KR" sz="1500" dirty="0" err="1" smtClean="0"/>
              <a:t>theater_id</a:t>
            </a:r>
            <a:endParaRPr lang="ko-KR" altLang="en-US" sz="1500" dirty="0"/>
          </a:p>
        </p:txBody>
      </p:sp>
      <p:sp>
        <p:nvSpPr>
          <p:cNvPr id="13" name="직사각형 12"/>
          <p:cNvSpPr/>
          <p:nvPr/>
        </p:nvSpPr>
        <p:spPr>
          <a:xfrm>
            <a:off x="2943598" y="1057499"/>
            <a:ext cx="1925960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Theater_runtime_id</a:t>
            </a:r>
            <a:endParaRPr lang="en-US" altLang="ko-KR" sz="1500" dirty="0"/>
          </a:p>
          <a:p>
            <a:r>
              <a:rPr lang="en-US" altLang="ko-KR" sz="1500" dirty="0" smtClean="0"/>
              <a:t>----------------------</a:t>
            </a:r>
            <a:endParaRPr lang="en-US" altLang="ko-KR" sz="1500" dirty="0"/>
          </a:p>
          <a:p>
            <a:r>
              <a:rPr lang="en-US" altLang="ko-KR" sz="1500" dirty="0" err="1"/>
              <a:t>theater_id</a:t>
            </a:r>
            <a:endParaRPr lang="en-US" altLang="ko-KR" sz="1500" dirty="0"/>
          </a:p>
          <a:p>
            <a:r>
              <a:rPr lang="en-US" altLang="ko-KR" sz="1500" dirty="0" err="1" smtClean="0"/>
              <a:t>runtime_id</a:t>
            </a:r>
            <a:endParaRPr lang="ko-KR" altLang="en-US" sz="1500" dirty="0"/>
          </a:p>
        </p:txBody>
      </p:sp>
      <p:sp>
        <p:nvSpPr>
          <p:cNvPr id="14" name="직사각형 13"/>
          <p:cNvSpPr/>
          <p:nvPr/>
        </p:nvSpPr>
        <p:spPr>
          <a:xfrm>
            <a:off x="4456559" y="3789040"/>
            <a:ext cx="243001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Cinema_theater_movie_id</a:t>
            </a:r>
            <a:endParaRPr lang="en-US" altLang="ko-KR" sz="1500" dirty="0"/>
          </a:p>
          <a:p>
            <a:r>
              <a:rPr lang="en-US" altLang="ko-KR" sz="1500" dirty="0" smtClean="0"/>
              <a:t>----------------------------</a:t>
            </a:r>
            <a:endParaRPr lang="en-US" altLang="ko-KR" sz="1500" dirty="0"/>
          </a:p>
          <a:p>
            <a:r>
              <a:rPr lang="en-US" altLang="ko-KR" sz="1500" dirty="0" err="1"/>
              <a:t>cinema_theater_id</a:t>
            </a:r>
            <a:endParaRPr lang="en-US" altLang="ko-KR" sz="1500" dirty="0"/>
          </a:p>
          <a:p>
            <a:r>
              <a:rPr lang="en-US" altLang="ko-KR" sz="1500" dirty="0" err="1" smtClean="0"/>
              <a:t>movie_id</a:t>
            </a:r>
            <a:endParaRPr lang="ko-KR" altLang="en-US" sz="1500" dirty="0"/>
          </a:p>
        </p:txBody>
      </p:sp>
      <p:sp>
        <p:nvSpPr>
          <p:cNvPr id="15" name="직사각형 14"/>
          <p:cNvSpPr/>
          <p:nvPr/>
        </p:nvSpPr>
        <p:spPr>
          <a:xfrm>
            <a:off x="899592" y="1776298"/>
            <a:ext cx="1133872" cy="7848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runtime_id</a:t>
            </a:r>
            <a:endParaRPr lang="en-US" altLang="ko-KR" sz="1500" dirty="0"/>
          </a:p>
          <a:p>
            <a:r>
              <a:rPr lang="en-US" altLang="ko-KR" sz="1500" dirty="0" smtClean="0"/>
              <a:t>------------</a:t>
            </a:r>
            <a:endParaRPr lang="en-US" altLang="ko-KR" sz="1500" dirty="0"/>
          </a:p>
          <a:p>
            <a:r>
              <a:rPr lang="en-US" altLang="ko-KR" sz="1500" dirty="0" smtClean="0"/>
              <a:t>Time</a:t>
            </a:r>
            <a:endParaRPr lang="ko-KR" altLang="en-US" sz="1500" dirty="0"/>
          </a:p>
        </p:txBody>
      </p:sp>
      <p:sp>
        <p:nvSpPr>
          <p:cNvPr id="16" name="직사각형 15"/>
          <p:cNvSpPr/>
          <p:nvPr/>
        </p:nvSpPr>
        <p:spPr>
          <a:xfrm>
            <a:off x="6030416" y="1052736"/>
            <a:ext cx="1997968" cy="12464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dirty="0" err="1"/>
              <a:t>Sit_id</a:t>
            </a:r>
            <a:endParaRPr lang="en-US" altLang="ko-KR" sz="1500" dirty="0"/>
          </a:p>
          <a:p>
            <a:r>
              <a:rPr lang="en-US" altLang="ko-KR" sz="1500" dirty="0" smtClean="0"/>
              <a:t>-----------------------</a:t>
            </a:r>
            <a:endParaRPr lang="en-US" altLang="ko-KR" sz="1500" dirty="0"/>
          </a:p>
          <a:p>
            <a:r>
              <a:rPr lang="en-US" altLang="ko-KR" sz="1500" dirty="0"/>
              <a:t>name</a:t>
            </a:r>
          </a:p>
          <a:p>
            <a:r>
              <a:rPr lang="en-US" altLang="ko-KR" sz="1500" dirty="0" err="1"/>
              <a:t>sitbool</a:t>
            </a:r>
            <a:endParaRPr lang="en-US" altLang="ko-KR" sz="1500" dirty="0"/>
          </a:p>
          <a:p>
            <a:r>
              <a:rPr lang="en-US" altLang="ko-KR" sz="1500" dirty="0" err="1" smtClean="0"/>
              <a:t>theater_runtime_id</a:t>
            </a:r>
            <a:endParaRPr lang="ko-KR" altLang="en-US" sz="1500" dirty="0"/>
          </a:p>
        </p:txBody>
      </p:sp>
      <p:cxnSp>
        <p:nvCxnSpPr>
          <p:cNvPr id="18" name="직선 연결선 17"/>
          <p:cNvCxnSpPr/>
          <p:nvPr/>
        </p:nvCxnSpPr>
        <p:spPr>
          <a:xfrm>
            <a:off x="2249488" y="908720"/>
            <a:ext cx="234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483768" y="908720"/>
            <a:ext cx="0" cy="806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483768" y="1715097"/>
            <a:ext cx="450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2851136" y="1715097"/>
            <a:ext cx="82936" cy="44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V="1">
            <a:off x="2851136" y="1673206"/>
            <a:ext cx="82936" cy="4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033464" y="1916832"/>
            <a:ext cx="900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2843808" y="1844824"/>
            <a:ext cx="90264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>
            <a:off x="2843808" y="1916832"/>
            <a:ext cx="90264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4860032" y="119675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5508104" y="1196752"/>
            <a:ext cx="0" cy="971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>
            <a:off x="5508104" y="2168713"/>
            <a:ext cx="5223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 flipV="1">
            <a:off x="5940152" y="2118556"/>
            <a:ext cx="90264" cy="50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5940152" y="2168713"/>
            <a:ext cx="90264" cy="3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2771800" y="5301208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 flipV="1">
            <a:off x="3347864" y="4370786"/>
            <a:ext cx="0" cy="930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 flipV="1">
            <a:off x="3347864" y="4366991"/>
            <a:ext cx="1108695" cy="3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2195736" y="2924944"/>
            <a:ext cx="57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H="1">
            <a:off x="2771775" y="2924944"/>
            <a:ext cx="26" cy="172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2771800" y="4653136"/>
            <a:ext cx="1704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/>
          <p:nvPr/>
        </p:nvCxnSpPr>
        <p:spPr>
          <a:xfrm>
            <a:off x="4312543" y="4370786"/>
            <a:ext cx="14401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endCxn id="14" idx="1"/>
          </p:cNvCxnSpPr>
          <p:nvPr/>
        </p:nvCxnSpPr>
        <p:spPr>
          <a:xfrm flipV="1">
            <a:off x="4319972" y="4296872"/>
            <a:ext cx="136587" cy="70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4312543" y="4581128"/>
            <a:ext cx="144016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4319972" y="4653136"/>
            <a:ext cx="136587" cy="79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4AB99C62-5B36-4737-8343-F84559F0D89E}" type="slidenum">
              <a:rPr lang="ko-KR" altLang="en-US" smtClean="0"/>
              <a:pPr algn="ctr"/>
              <a:t>8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2462533" cy="494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lnSpc>
                <a:spcPct val="150000"/>
              </a:lnSpc>
            </a:pPr>
            <a:r>
              <a:rPr lang="en-US" altLang="ko-KR" sz="2000" b="1" dirty="0" smtClean="0"/>
              <a:t>2.2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Oracle DB 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구성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887039"/>
              </p:ext>
            </p:extLst>
          </p:nvPr>
        </p:nvGraphicFramePr>
        <p:xfrm>
          <a:off x="827584" y="980728"/>
          <a:ext cx="5926130" cy="644287"/>
        </p:xfrm>
        <a:graphic>
          <a:graphicData uri="http://schemas.openxmlformats.org/drawingml/2006/table">
            <a:tbl>
              <a:tblPr/>
              <a:tblGrid>
                <a:gridCol w="762995"/>
                <a:gridCol w="375645"/>
                <a:gridCol w="418507"/>
                <a:gridCol w="455020"/>
                <a:gridCol w="1023627"/>
                <a:gridCol w="1023627"/>
                <a:gridCol w="496295"/>
                <a:gridCol w="828082"/>
                <a:gridCol w="542332"/>
              </a:tblGrid>
              <a:tr h="216024">
                <a:tc gridSpan="9"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Member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3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member_id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ID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PWD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NAME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addr_id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Question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answer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member_img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regdate</a:t>
                      </a:r>
                      <a:endParaRPr 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Number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Sting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String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Sting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Number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String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String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String</a:t>
                      </a: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smtClean="0">
                          <a:effectLst/>
                        </a:rPr>
                        <a:t>Date</a:t>
                      </a:r>
                      <a:endParaRPr lang="en-US" sz="1000" dirty="0">
                        <a:effectLst/>
                      </a:endParaRPr>
                    </a:p>
                  </a:txBody>
                  <a:tcPr marL="26691" marR="26691" marT="17794" marB="17794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521277"/>
              </p:ext>
            </p:extLst>
          </p:nvPr>
        </p:nvGraphicFramePr>
        <p:xfrm>
          <a:off x="827584" y="1844824"/>
          <a:ext cx="971550" cy="600075"/>
        </p:xfrm>
        <a:graphic>
          <a:graphicData uri="http://schemas.openxmlformats.org/drawingml/2006/table">
            <a:tbl>
              <a:tblPr/>
              <a:tblGrid>
                <a:gridCol w="549275"/>
                <a:gridCol w="422275"/>
              </a:tblGrid>
              <a:tr h="20002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Addr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addr_id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  <a:latin typeface="Arial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city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String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907167"/>
              </p:ext>
            </p:extLst>
          </p:nvPr>
        </p:nvGraphicFramePr>
        <p:xfrm>
          <a:off x="2555105" y="1844824"/>
          <a:ext cx="2520951" cy="600075"/>
        </p:xfrm>
        <a:graphic>
          <a:graphicData uri="http://schemas.openxmlformats.org/drawingml/2006/table">
            <a:tbl>
              <a:tblPr/>
              <a:tblGrid>
                <a:gridCol w="542925"/>
                <a:gridCol w="654050"/>
                <a:gridCol w="598488"/>
                <a:gridCol w="725488"/>
              </a:tblGrid>
              <a:tr h="200025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Card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card_id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card_num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Cardpwd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member_id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String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String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477110"/>
              </p:ext>
            </p:extLst>
          </p:nvPr>
        </p:nvGraphicFramePr>
        <p:xfrm>
          <a:off x="827584" y="2636912"/>
          <a:ext cx="4973640" cy="600075"/>
        </p:xfrm>
        <a:graphic>
          <a:graphicData uri="http://schemas.openxmlformats.org/drawingml/2006/table">
            <a:tbl>
              <a:tblPr/>
              <a:tblGrid>
                <a:gridCol w="639763"/>
                <a:gridCol w="588963"/>
                <a:gridCol w="588963"/>
                <a:gridCol w="723900"/>
                <a:gridCol w="650875"/>
                <a:gridCol w="620713"/>
                <a:gridCol w="588963"/>
                <a:gridCol w="571500"/>
              </a:tblGrid>
              <a:tr h="200025">
                <a:tc gridSpan="8"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 smtClean="0">
                          <a:effectLst/>
                        </a:rPr>
                        <a:t>Moive</a:t>
                      </a:r>
                      <a:endParaRPr lang="en-US" sz="1000" dirty="0" smtClean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movie_id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name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story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movie_img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opendate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producer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actor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runtime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data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796201"/>
              </p:ext>
            </p:extLst>
          </p:nvPr>
        </p:nvGraphicFramePr>
        <p:xfrm>
          <a:off x="827584" y="3501008"/>
          <a:ext cx="2130426" cy="600075"/>
        </p:xfrm>
        <a:graphic>
          <a:graphicData uri="http://schemas.openxmlformats.org/drawingml/2006/table">
            <a:tbl>
              <a:tblPr/>
              <a:tblGrid>
                <a:gridCol w="969963"/>
                <a:gridCol w="588963"/>
                <a:gridCol w="571500"/>
              </a:tblGrid>
              <a:tr h="20002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cinema(</a:t>
                      </a:r>
                      <a:r>
                        <a:rPr lang="ko-KR" altLang="en-US" sz="1000" dirty="0">
                          <a:effectLst/>
                        </a:rPr>
                        <a:t>영화관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cinema_id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name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addr_id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612322"/>
              </p:ext>
            </p:extLst>
          </p:nvPr>
        </p:nvGraphicFramePr>
        <p:xfrm>
          <a:off x="3577456" y="3501008"/>
          <a:ext cx="1498600" cy="600075"/>
        </p:xfrm>
        <a:graphic>
          <a:graphicData uri="http://schemas.openxmlformats.org/drawingml/2006/table">
            <a:tbl>
              <a:tblPr/>
              <a:tblGrid>
                <a:gridCol w="952500"/>
                <a:gridCol w="546100"/>
              </a:tblGrid>
              <a:tr h="20002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theater(</a:t>
                      </a:r>
                      <a:r>
                        <a:rPr lang="ko-KR" altLang="en-US" sz="1000" dirty="0">
                          <a:effectLst/>
                        </a:rPr>
                        <a:t>상영관</a:t>
                      </a:r>
                      <a:r>
                        <a:rPr lang="en-US" altLang="ko-KR" sz="1000" dirty="0">
                          <a:effectLst/>
                        </a:rPr>
                        <a:t>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theater_id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name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smtClean="0">
                          <a:effectLst/>
                        </a:rPr>
                        <a:t>Number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 smtClean="0">
                          <a:effectLst/>
                        </a:rPr>
                        <a:t>varchar2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435698"/>
              </p:ext>
            </p:extLst>
          </p:nvPr>
        </p:nvGraphicFramePr>
        <p:xfrm>
          <a:off x="5002151" y="4293096"/>
          <a:ext cx="3386273" cy="600075"/>
        </p:xfrm>
        <a:graphic>
          <a:graphicData uri="http://schemas.openxmlformats.org/drawingml/2006/table">
            <a:tbl>
              <a:tblPr/>
              <a:tblGrid>
                <a:gridCol w="755538"/>
                <a:gridCol w="601512"/>
                <a:gridCol w="856060"/>
                <a:gridCol w="1173163"/>
              </a:tblGrid>
              <a:tr h="200025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sit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 smtClean="0">
                          <a:solidFill>
                            <a:srgbClr val="FF0000"/>
                          </a:solidFill>
                          <a:effectLst/>
                        </a:rPr>
                        <a:t>sit_id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sitName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sitbool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theater_runtime_id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Number(0/1)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138874"/>
              </p:ext>
            </p:extLst>
          </p:nvPr>
        </p:nvGraphicFramePr>
        <p:xfrm>
          <a:off x="5652120" y="1772816"/>
          <a:ext cx="2674939" cy="600075"/>
        </p:xfrm>
        <a:graphic>
          <a:graphicData uri="http://schemas.openxmlformats.org/drawingml/2006/table">
            <a:tbl>
              <a:tblPr/>
              <a:tblGrid>
                <a:gridCol w="646113"/>
                <a:gridCol w="725488"/>
                <a:gridCol w="690563"/>
                <a:gridCol w="612775"/>
              </a:tblGrid>
              <a:tr h="200025">
                <a:tc gridSpan="4"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 smtClean="0">
                          <a:effectLst/>
                        </a:rPr>
                        <a:t>Comm</a:t>
                      </a:r>
                      <a:r>
                        <a:rPr lang="en-US" sz="1000" dirty="0" smtClean="0">
                          <a:effectLst/>
                        </a:rPr>
                        <a:t>(</a:t>
                      </a:r>
                      <a:r>
                        <a:rPr lang="en-US" sz="1000" dirty="0" err="1" smtClean="0">
                          <a:effectLst/>
                        </a:rPr>
                        <a:t>commnet</a:t>
                      </a:r>
                      <a:r>
                        <a:rPr lang="en-US" sz="1000" dirty="0" smtClean="0">
                          <a:effectLst/>
                        </a:rPr>
                        <a:t>)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comm_id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member_id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comment 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movie_id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String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01206"/>
              </p:ext>
            </p:extLst>
          </p:nvPr>
        </p:nvGraphicFramePr>
        <p:xfrm>
          <a:off x="6411416" y="2636912"/>
          <a:ext cx="1905000" cy="600075"/>
        </p:xfrm>
        <a:graphic>
          <a:graphicData uri="http://schemas.openxmlformats.org/drawingml/2006/table">
            <a:tbl>
              <a:tblPr/>
              <a:tblGrid>
                <a:gridCol w="952500"/>
                <a:gridCol w="952500"/>
              </a:tblGrid>
              <a:tr h="200025"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runtime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FF0000"/>
                          </a:solidFill>
                          <a:effectLst/>
                        </a:rPr>
                        <a:t>runtime_id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time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smtClean="0">
                          <a:effectLst/>
                        </a:rPr>
                        <a:t>Number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timestamp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60600"/>
              </p:ext>
            </p:extLst>
          </p:nvPr>
        </p:nvGraphicFramePr>
        <p:xfrm>
          <a:off x="836438" y="4293096"/>
          <a:ext cx="2560638" cy="600075"/>
        </p:xfrm>
        <a:graphic>
          <a:graphicData uri="http://schemas.openxmlformats.org/drawingml/2006/table">
            <a:tbl>
              <a:tblPr/>
              <a:tblGrid>
                <a:gridCol w="1187450"/>
                <a:gridCol w="700088"/>
                <a:gridCol w="673100"/>
              </a:tblGrid>
              <a:tr h="20002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cinema_theater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cinema_theater_id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0" dirty="0" err="1">
                          <a:solidFill>
                            <a:schemeClr val="tx1"/>
                          </a:solidFill>
                          <a:effectLst/>
                        </a:rPr>
                        <a:t>cinema_id</a:t>
                      </a:r>
                      <a:endParaRPr lang="en-US" sz="10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99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theater_id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85443"/>
              </p:ext>
            </p:extLst>
          </p:nvPr>
        </p:nvGraphicFramePr>
        <p:xfrm>
          <a:off x="827584" y="5085184"/>
          <a:ext cx="3362326" cy="600075"/>
        </p:xfrm>
        <a:graphic>
          <a:graphicData uri="http://schemas.openxmlformats.org/drawingml/2006/table">
            <a:tbl>
              <a:tblPr/>
              <a:tblGrid>
                <a:gridCol w="1611313"/>
                <a:gridCol w="1138238"/>
                <a:gridCol w="612775"/>
              </a:tblGrid>
              <a:tr h="20002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cinema_theater_movie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cinema_theater_movie_id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cinema_theater_id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movie_id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452540"/>
              </p:ext>
            </p:extLst>
          </p:nvPr>
        </p:nvGraphicFramePr>
        <p:xfrm>
          <a:off x="827584" y="5877272"/>
          <a:ext cx="3413126" cy="600075"/>
        </p:xfrm>
        <a:graphic>
          <a:graphicData uri="http://schemas.openxmlformats.org/drawingml/2006/table">
            <a:tbl>
              <a:tblPr/>
              <a:tblGrid>
                <a:gridCol w="1533525"/>
                <a:gridCol w="1173163"/>
                <a:gridCol w="706438"/>
              </a:tblGrid>
              <a:tr h="20002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theater_runtime_sit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FF0000"/>
                          </a:solidFill>
                          <a:effectLst/>
                        </a:rPr>
                        <a:t>theater_runtime_sit_id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theater_runtime_id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 smtClean="0">
                          <a:solidFill>
                            <a:srgbClr val="000000"/>
                          </a:solidFill>
                          <a:effectLst/>
                        </a:rPr>
                        <a:t>sit_id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219906"/>
              </p:ext>
            </p:extLst>
          </p:nvPr>
        </p:nvGraphicFramePr>
        <p:xfrm>
          <a:off x="5076056" y="5877272"/>
          <a:ext cx="3306764" cy="600075"/>
        </p:xfrm>
        <a:graphic>
          <a:graphicData uri="http://schemas.openxmlformats.org/drawingml/2006/table">
            <a:tbl>
              <a:tblPr/>
              <a:tblGrid>
                <a:gridCol w="604838"/>
                <a:gridCol w="725488"/>
                <a:gridCol w="687388"/>
                <a:gridCol w="742950"/>
                <a:gridCol w="546100"/>
              </a:tblGrid>
              <a:tr h="200025">
                <a:tc gridSpan="5"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ticket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 dirty="0" err="1">
                          <a:solidFill>
                            <a:srgbClr val="FF0000"/>
                          </a:solidFill>
                          <a:effectLst/>
                        </a:rPr>
                        <a:t>ticket_id</a:t>
                      </a:r>
                      <a:endParaRPr lang="en-US" sz="1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ticket_num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ticket_img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member_id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3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regdate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Number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varchar2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>
                          <a:effectLst/>
                        </a:rPr>
                        <a:t>date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285487"/>
              </p:ext>
            </p:extLst>
          </p:nvPr>
        </p:nvGraphicFramePr>
        <p:xfrm>
          <a:off x="5118173" y="5061173"/>
          <a:ext cx="3270251" cy="600075"/>
        </p:xfrm>
        <a:graphic>
          <a:graphicData uri="http://schemas.openxmlformats.org/drawingml/2006/table">
            <a:tbl>
              <a:tblPr/>
              <a:tblGrid>
                <a:gridCol w="1576388"/>
                <a:gridCol w="1138238"/>
                <a:gridCol w="555625"/>
              </a:tblGrid>
              <a:tr h="200025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cinema_theater_ticket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FF0000"/>
                          </a:solidFill>
                          <a:effectLst/>
                        </a:rPr>
                        <a:t>cinema_theater_ticket_id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cinema_theater_id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ticket_id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Arial"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 smtClean="0">
                          <a:effectLst/>
                        </a:rPr>
                        <a:t>Number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 smtClean="0">
                          <a:effectLst/>
                        </a:rPr>
                        <a:t>Number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 smtClean="0">
                          <a:effectLst/>
                        </a:rPr>
                        <a:t>Number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640533"/>
              </p:ext>
            </p:extLst>
          </p:nvPr>
        </p:nvGraphicFramePr>
        <p:xfrm>
          <a:off x="5700215" y="3501008"/>
          <a:ext cx="2616201" cy="590550"/>
        </p:xfrm>
        <a:graphic>
          <a:graphicData uri="http://schemas.openxmlformats.org/drawingml/2006/table">
            <a:tbl>
              <a:tblPr/>
              <a:tblGrid>
                <a:gridCol w="1233488"/>
                <a:gridCol w="709613"/>
                <a:gridCol w="673100"/>
              </a:tblGrid>
              <a:tr h="0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effectLst/>
                        </a:rPr>
                        <a:t>theater_runtime</a:t>
                      </a:r>
                      <a:endParaRPr 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rtl="0" fontAlgn="b"/>
                      <a:endParaRPr lang="ko-KR" altLang="en-US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b="1">
                          <a:solidFill>
                            <a:srgbClr val="FF0000"/>
                          </a:solidFill>
                          <a:effectLst/>
                        </a:rPr>
                        <a:t>theater_runtime_id</a:t>
                      </a: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runtime_id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</a:rPr>
                        <a:t>theater_id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FFFF"/>
                    </a:solidFill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 smtClean="0">
                          <a:effectLst/>
                        </a:rPr>
                        <a:t>Number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 smtClean="0">
                          <a:effectLst/>
                        </a:rPr>
                        <a:t>Number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000" dirty="0" smtClean="0">
                          <a:effectLst/>
                        </a:rPr>
                        <a:t>Number</a:t>
                      </a:r>
                      <a:endParaRPr lang="en-US" altLang="ko-KR" sz="1000" dirty="0">
                        <a:effectLst/>
                      </a:endParaRPr>
                    </a:p>
                  </a:txBody>
                  <a:tcPr marL="28575" marR="28575" marT="19050" marB="1905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44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99C62-5B36-4737-8343-F84559F0D89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47463" y="93382"/>
            <a:ext cx="28712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2000" b="1" dirty="0" smtClean="0"/>
              <a:t>2.3</a:t>
            </a:r>
            <a:r>
              <a:rPr lang="ko-KR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프로그램 동작 흐름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12776"/>
            <a:ext cx="8532440" cy="4775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634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1108</Words>
  <Application>Microsoft Office PowerPoint</Application>
  <PresentationFormat>화면 슬라이드 쇼(4:3)</PresentationFormat>
  <Paragraphs>525</Paragraphs>
  <Slides>39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영화 예매 프로그램 PROJECT  - JAVA SWING -</vt:lpstr>
      <vt:lpstr>PowerPoint 프레젠테이션</vt:lpstr>
      <vt:lpstr>1. 프로젝트 주제 및 목표</vt:lpstr>
      <vt:lpstr>주제 : 영화 예매 프로그램 참고 : CGV App      목표 1. 프로젝트 진행에 필요한 DB 구축 및 설계 단계를 습득 2. 사용자 이벤트 동작에 따른 프로그램 구현과 예외처리 동작을 습득 3. Client와 Server간의 JSON을 이용한 통신(질의/응답) 방법 습득 4.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 이현호 :  프로젝트 규모에 따른 명확한 DB 설계를 하지 않으면, DB 변경에 따라  프로그램 변경도 많이 일어난다는 것을 알게 됨  이경민 :  쉬워 보이는 동작에도 많은 코드가 작성되었고, 코드 작성하는 것 만큼이나   오류수정에 많이 시간을 쏟게 되고 어려움을 겪었습니다.  하지만 성취한 결과 많은걸 배웠고 더 노력해야겠다는 생각이 들었습니다.  이선용 :   새로운 아이디어로 도전하는 것보다, 기존 프로그램을 통해 접근하는 것이 보다 쉬울 것 같아 영화예매를 선택했지만, 구현하면서 생각할 것이 너무 많았고, 하다 보니 욕심도 많이 났었습니다. 보다 잘 만들고 싶었지만, 공부를 더 해야 한다는 생각이 많이 드는 프로젝트 였습니다.   김승현 :  프로젝트가 팀워크기 때문에 서로의 작업 진행상황을 아는 것이 중요함을  알게 되었다. 앞으로 Git hub와 같은 프로그램을 적극 활용 할 필요가 있음을 느꼈다.  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msk</dc:creator>
  <cp:lastModifiedBy>student</cp:lastModifiedBy>
  <cp:revision>170</cp:revision>
  <dcterms:created xsi:type="dcterms:W3CDTF">2012-12-30T15:18:19Z</dcterms:created>
  <dcterms:modified xsi:type="dcterms:W3CDTF">2016-09-09T05:45:15Z</dcterms:modified>
</cp:coreProperties>
</file>